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63" r:id="rId2"/>
    <p:sldId id="260" r:id="rId3"/>
    <p:sldId id="257" r:id="rId4"/>
    <p:sldId id="258" r:id="rId5"/>
    <p:sldId id="281" r:id="rId6"/>
    <p:sldId id="261" r:id="rId7"/>
    <p:sldId id="266" r:id="rId8"/>
    <p:sldId id="268" r:id="rId9"/>
    <p:sldId id="277" r:id="rId10"/>
    <p:sldId id="272" r:id="rId11"/>
    <p:sldId id="274" r:id="rId12"/>
    <p:sldId id="279" r:id="rId13"/>
    <p:sldId id="269" r:id="rId14"/>
    <p:sldId id="278" r:id="rId15"/>
    <p:sldId id="280" r:id="rId16"/>
    <p:sldId id="282" r:id="rId17"/>
    <p:sldId id="283" r:id="rId18"/>
    <p:sldId id="284" r:id="rId19"/>
    <p:sldId id="285" r:id="rId20"/>
    <p:sldId id="286" r:id="rId21"/>
    <p:sldId id="265" r:id="rId22"/>
    <p:sldId id="288" r:id="rId23"/>
    <p:sldId id="287" r:id="rId24"/>
    <p:sldId id="289" r:id="rId25"/>
    <p:sldId id="290" r:id="rId26"/>
    <p:sldId id="295" r:id="rId27"/>
    <p:sldId id="264" r:id="rId28"/>
    <p:sldId id="297" r:id="rId29"/>
    <p:sldId id="293" r:id="rId30"/>
    <p:sldId id="294" r:id="rId31"/>
    <p:sldId id="296" r:id="rId32"/>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horzBarState="maximized">
    <p:restoredLeft sz="34587" autoAdjust="0"/>
    <p:restoredTop sz="86397" autoAdjust="0"/>
  </p:normalViewPr>
  <p:slideViewPr>
    <p:cSldViewPr>
      <p:cViewPr varScale="1">
        <p:scale>
          <a:sx n="84" d="100"/>
          <a:sy n="84" d="100"/>
        </p:scale>
        <p:origin x="-1181" y="-62"/>
      </p:cViewPr>
      <p:guideLst>
        <p:guide orient="horz" pos="2160"/>
        <p:guide pos="2880"/>
      </p:guideLst>
    </p:cSldViewPr>
  </p:slideViewPr>
  <p:outlineViewPr>
    <p:cViewPr>
      <p:scale>
        <a:sx n="33" d="100"/>
        <a:sy n="33" d="100"/>
      </p:scale>
      <p:origin x="216" y="14918"/>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D41F44-6D63-44E7-AED7-591D8C148099}" type="datetimeFigureOut">
              <a:rPr lang="fr-FR" smtClean="0"/>
              <a:pPr/>
              <a:t>03/03/2026</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F07CB2-E321-4E23-A057-6E3B4919DEAB}"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DEF07CB2-E321-4E23-A057-6E3B4919DEAB}" type="slidenum">
              <a:rPr lang="fr-FR" smtClean="0"/>
              <a:pPr/>
              <a:t>8</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DEF07CB2-E321-4E23-A057-6E3B4919DEAB}" type="slidenum">
              <a:rPr lang="fr-FR" smtClean="0"/>
              <a:pPr/>
              <a:t>18</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DEF07CB2-E321-4E23-A057-6E3B4919DEAB}" type="slidenum">
              <a:rPr lang="fr-FR" smtClean="0"/>
              <a:pPr/>
              <a:t>19</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26D7B18B-9CCF-4BD3-880F-5B5AA2A7230B}" type="datetimeFigureOut">
              <a:rPr lang="fr-FR" smtClean="0"/>
              <a:pPr/>
              <a:t>03/03/2026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4F255B-3DE6-491F-9E2B-87DD82D8A4CE}"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6D7B18B-9CCF-4BD3-880F-5B5AA2A7230B}" type="datetimeFigureOut">
              <a:rPr lang="fr-FR" smtClean="0"/>
              <a:pPr/>
              <a:t>03/03/2026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4F255B-3DE6-491F-9E2B-87DD82D8A4CE}"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6D7B18B-9CCF-4BD3-880F-5B5AA2A7230B}" type="datetimeFigureOut">
              <a:rPr lang="fr-FR" smtClean="0"/>
              <a:pPr/>
              <a:t>03/03/2026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4F255B-3DE6-491F-9E2B-87DD82D8A4CE}"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6D7B18B-9CCF-4BD3-880F-5B5AA2A7230B}" type="datetimeFigureOut">
              <a:rPr lang="fr-FR" smtClean="0"/>
              <a:pPr/>
              <a:t>03/03/2026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4F255B-3DE6-491F-9E2B-87DD82D8A4CE}"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26D7B18B-9CCF-4BD3-880F-5B5AA2A7230B}" type="datetimeFigureOut">
              <a:rPr lang="fr-FR" smtClean="0"/>
              <a:pPr/>
              <a:t>03/03/2026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4F255B-3DE6-491F-9E2B-87DD82D8A4CE}"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26D7B18B-9CCF-4BD3-880F-5B5AA2A7230B}" type="datetimeFigureOut">
              <a:rPr lang="fr-FR" smtClean="0"/>
              <a:pPr/>
              <a:t>03/03/2026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24F255B-3DE6-491F-9E2B-87DD82D8A4CE}"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26D7B18B-9CCF-4BD3-880F-5B5AA2A7230B}" type="datetimeFigureOut">
              <a:rPr lang="fr-FR" smtClean="0"/>
              <a:pPr/>
              <a:t>03/03/2026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24F255B-3DE6-491F-9E2B-87DD82D8A4CE}"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26D7B18B-9CCF-4BD3-880F-5B5AA2A7230B}" type="datetimeFigureOut">
              <a:rPr lang="fr-FR" smtClean="0"/>
              <a:pPr/>
              <a:t>03/03/2026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24F255B-3DE6-491F-9E2B-87DD82D8A4CE}"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6D7B18B-9CCF-4BD3-880F-5B5AA2A7230B}" type="datetimeFigureOut">
              <a:rPr lang="fr-FR" smtClean="0"/>
              <a:pPr/>
              <a:t>03/03/2026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24F255B-3DE6-491F-9E2B-87DD82D8A4CE}"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26D7B18B-9CCF-4BD3-880F-5B5AA2A7230B}" type="datetimeFigureOut">
              <a:rPr lang="fr-FR" smtClean="0"/>
              <a:pPr/>
              <a:t>03/03/2026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24F255B-3DE6-491F-9E2B-87DD82D8A4CE}"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26D7B18B-9CCF-4BD3-880F-5B5AA2A7230B}" type="datetimeFigureOut">
              <a:rPr lang="fr-FR" smtClean="0"/>
              <a:pPr/>
              <a:t>03/03/2026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24F255B-3DE6-491F-9E2B-87DD82D8A4CE}"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7B18B-9CCF-4BD3-880F-5B5AA2A7230B}" type="datetimeFigureOut">
              <a:rPr lang="fr-FR" smtClean="0"/>
              <a:pPr/>
              <a:t>03/03/2026</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4F255B-3DE6-491F-9E2B-87DD82D8A4CE}"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5.xml"/><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 Id="rId5" Type="http://schemas.openxmlformats.org/officeDocument/2006/relationships/image" Target="../media/image40.jpe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 Id="rId5" Type="http://schemas.openxmlformats.org/officeDocument/2006/relationships/image" Target="../media/image44.jpe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5.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gi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3.xml"/><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3457572" cy="2798773"/>
          </a:xfrm>
        </p:spPr>
        <p:txBody>
          <a:bodyPr>
            <a:normAutofit/>
          </a:bodyPr>
          <a:lstStyle/>
          <a:p>
            <a:r>
              <a:rPr lang="fr-FR" dirty="0" smtClean="0"/>
              <a:t>Assemblée Générale</a:t>
            </a:r>
            <a:br>
              <a:rPr lang="fr-FR" dirty="0" smtClean="0"/>
            </a:br>
            <a:r>
              <a:rPr lang="fr-FR" dirty="0" smtClean="0"/>
              <a:t>4 mars 2026</a:t>
            </a:r>
            <a:endParaRPr lang="fr-FR" dirty="0"/>
          </a:p>
        </p:txBody>
      </p:sp>
      <p:sp>
        <p:nvSpPr>
          <p:cNvPr id="3" name="Sous-titre 2"/>
          <p:cNvSpPr>
            <a:spLocks noGrp="1"/>
          </p:cNvSpPr>
          <p:nvPr>
            <p:ph type="subTitle" idx="1"/>
          </p:nvPr>
        </p:nvSpPr>
        <p:spPr/>
        <p:txBody>
          <a:bodyPr/>
          <a:lstStyle/>
          <a:p>
            <a:endParaRPr lang="fr-FR"/>
          </a:p>
        </p:txBody>
      </p:sp>
      <p:pic>
        <p:nvPicPr>
          <p:cNvPr id="1026" name="Picture 2"/>
          <p:cNvPicPr>
            <a:picLocks noChangeAspect="1" noChangeArrowheads="1"/>
          </p:cNvPicPr>
          <p:nvPr/>
        </p:nvPicPr>
        <p:blipFill>
          <a:blip r:embed="rId2"/>
          <a:srcRect/>
          <a:stretch>
            <a:fillRect/>
          </a:stretch>
        </p:blipFill>
        <p:spPr bwMode="auto">
          <a:xfrm>
            <a:off x="4643438" y="142852"/>
            <a:ext cx="4357686" cy="6536529"/>
          </a:xfrm>
          <a:prstGeom prst="rect">
            <a:avLst/>
          </a:prstGeom>
          <a:noFill/>
          <a:ln w="9525">
            <a:noFill/>
            <a:miter lim="800000"/>
            <a:headEnd/>
            <a:tailEnd/>
          </a:ln>
          <a:effectLst/>
        </p:spPr>
      </p:pic>
      <p:pic>
        <p:nvPicPr>
          <p:cNvPr id="5" name="Picture 4" descr="C:\Users\roger\Documents\1_retraite_nouveau\espace_membre\programme\2015\Logo_MB_Molsheim_CE_RVB_Seniors.gif"/>
          <p:cNvPicPr>
            <a:picLocks noChangeAspect="1" noChangeArrowheads="1"/>
          </p:cNvPicPr>
          <p:nvPr/>
        </p:nvPicPr>
        <p:blipFill>
          <a:blip r:embed="rId3" cstate="print"/>
          <a:srcRect/>
          <a:stretch>
            <a:fillRect/>
          </a:stretch>
        </p:blipFill>
        <p:spPr bwMode="auto">
          <a:xfrm>
            <a:off x="642909" y="428604"/>
            <a:ext cx="2500331" cy="1634832"/>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ectangle 1"/>
          <p:cNvSpPr/>
          <p:nvPr/>
        </p:nvSpPr>
        <p:spPr>
          <a:xfrm>
            <a:off x="0" y="214290"/>
            <a:ext cx="9144000" cy="1815882"/>
          </a:xfrm>
          <a:prstGeom prst="rect">
            <a:avLst/>
          </a:prstGeom>
        </p:spPr>
        <p:txBody>
          <a:bodyPr wrap="square">
            <a:spAutoFit/>
          </a:bodyPr>
          <a:lstStyle/>
          <a:p>
            <a:pPr>
              <a:buNone/>
            </a:pPr>
            <a:r>
              <a:rPr lang="fr-FR" sz="2800" dirty="0" smtClean="0"/>
              <a:t>Mars 2025     Organisateur : G. </a:t>
            </a:r>
            <a:r>
              <a:rPr lang="fr-FR" sz="2800" dirty="0" err="1" smtClean="0"/>
              <a:t>Hasenfratz</a:t>
            </a:r>
            <a:r>
              <a:rPr lang="fr-FR" sz="2800" dirty="0" smtClean="0"/>
              <a:t>		</a:t>
            </a:r>
          </a:p>
          <a:p>
            <a:pPr>
              <a:buNone/>
            </a:pPr>
            <a:r>
              <a:rPr lang="fr-FR" sz="2800" dirty="0" smtClean="0"/>
              <a:t>Visite des Musées Alsacien et Historique de Strasbourg </a:t>
            </a:r>
          </a:p>
          <a:p>
            <a:pPr>
              <a:buNone/>
            </a:pPr>
            <a:r>
              <a:rPr lang="fr-FR" sz="2800" dirty="0" smtClean="0"/>
              <a:t>Déjeuner au restaurant à l’Ancienne Douane		</a:t>
            </a:r>
          </a:p>
          <a:p>
            <a:pPr>
              <a:buNone/>
            </a:pPr>
            <a:r>
              <a:rPr lang="fr-FR" sz="2800" dirty="0" smtClean="0"/>
              <a:t> 	</a:t>
            </a:r>
          </a:p>
        </p:txBody>
      </p:sp>
      <p:pic>
        <p:nvPicPr>
          <p:cNvPr id="7170" name="Picture 2" descr="C:\Users\Séniors de l'Etoile\Documents\Association\Les activites\Courriers 2025\1. mars Strasbourg\Photos Roger\P1030626.JPG"/>
          <p:cNvPicPr>
            <a:picLocks noChangeAspect="1" noChangeArrowheads="1"/>
          </p:cNvPicPr>
          <p:nvPr/>
        </p:nvPicPr>
        <p:blipFill>
          <a:blip r:embed="rId2" cstate="print"/>
          <a:srcRect/>
          <a:stretch>
            <a:fillRect/>
          </a:stretch>
        </p:blipFill>
        <p:spPr bwMode="auto">
          <a:xfrm>
            <a:off x="7072330" y="1142984"/>
            <a:ext cx="2214578" cy="3071834"/>
          </a:xfrm>
          <a:prstGeom prst="rect">
            <a:avLst/>
          </a:prstGeom>
          <a:noFill/>
        </p:spPr>
      </p:pic>
      <p:pic>
        <p:nvPicPr>
          <p:cNvPr id="7172" name="Picture 4" descr="C:\Users\Séniors de l'Etoile\Documents\Association\Les activites\Courriers 2025\1. mars Strasbourg\Photos Roger\P1030629.JPG"/>
          <p:cNvPicPr>
            <a:picLocks noChangeAspect="1" noChangeArrowheads="1"/>
          </p:cNvPicPr>
          <p:nvPr/>
        </p:nvPicPr>
        <p:blipFill>
          <a:blip r:embed="rId3" cstate="print"/>
          <a:srcRect/>
          <a:stretch>
            <a:fillRect/>
          </a:stretch>
        </p:blipFill>
        <p:spPr bwMode="auto">
          <a:xfrm>
            <a:off x="0" y="4000504"/>
            <a:ext cx="3643338" cy="2643206"/>
          </a:xfrm>
          <a:prstGeom prst="rect">
            <a:avLst/>
          </a:prstGeom>
          <a:noFill/>
        </p:spPr>
      </p:pic>
      <p:pic>
        <p:nvPicPr>
          <p:cNvPr id="7173" name="Picture 5" descr="C:\Users\Séniors de l'Etoile\Documents\Association\Les activites\Courriers 2025\1. mars Strasbourg\Photos Roger\P1030634.JPG"/>
          <p:cNvPicPr>
            <a:picLocks noChangeAspect="1" noChangeArrowheads="1"/>
          </p:cNvPicPr>
          <p:nvPr/>
        </p:nvPicPr>
        <p:blipFill>
          <a:blip r:embed="rId4" cstate="print"/>
          <a:srcRect/>
          <a:stretch>
            <a:fillRect/>
          </a:stretch>
        </p:blipFill>
        <p:spPr bwMode="auto">
          <a:xfrm>
            <a:off x="4000496" y="1571612"/>
            <a:ext cx="2857520" cy="2867741"/>
          </a:xfrm>
          <a:prstGeom prst="rect">
            <a:avLst/>
          </a:prstGeom>
          <a:noFill/>
        </p:spPr>
      </p:pic>
      <p:pic>
        <p:nvPicPr>
          <p:cNvPr id="7175" name="Picture 7" descr="C:\Users\Séniors de l'Etoile\Documents\Association\Les activites\Courriers 2025\1. mars Strasbourg\Photos Pierre Koestel\P1440802.JPG"/>
          <p:cNvPicPr>
            <a:picLocks noChangeAspect="1" noChangeArrowheads="1"/>
          </p:cNvPicPr>
          <p:nvPr/>
        </p:nvPicPr>
        <p:blipFill>
          <a:blip r:embed="rId5"/>
          <a:srcRect/>
          <a:stretch>
            <a:fillRect/>
          </a:stretch>
        </p:blipFill>
        <p:spPr bwMode="auto">
          <a:xfrm>
            <a:off x="-34861776" y="8858288"/>
            <a:ext cx="25706573" cy="20304124"/>
          </a:xfrm>
          <a:prstGeom prst="rect">
            <a:avLst/>
          </a:prstGeom>
          <a:noFill/>
        </p:spPr>
      </p:pic>
      <p:pic>
        <p:nvPicPr>
          <p:cNvPr id="7" name="Picture 1" descr="C:\Users\Séniors de l'Etoile\Documents\Association\Les activites\Courriers 2025\1. mars Strasbourg\Photos Pierre Koestel\P1440820.JPG"/>
          <p:cNvPicPr>
            <a:picLocks noChangeAspect="1" noChangeArrowheads="1"/>
          </p:cNvPicPr>
          <p:nvPr/>
        </p:nvPicPr>
        <p:blipFill>
          <a:blip r:embed="rId6" cstate="print"/>
          <a:srcRect/>
          <a:stretch>
            <a:fillRect/>
          </a:stretch>
        </p:blipFill>
        <p:spPr bwMode="auto">
          <a:xfrm>
            <a:off x="714348" y="1500174"/>
            <a:ext cx="2263477" cy="2435348"/>
          </a:xfrm>
          <a:prstGeom prst="rect">
            <a:avLst/>
          </a:prstGeom>
          <a:noFill/>
        </p:spPr>
      </p:pic>
      <p:pic>
        <p:nvPicPr>
          <p:cNvPr id="8" name="Picture 2" descr="C:\Users\Séniors de l'Etoile\Documents\Association\Les activites\Courriers 2025\1. mars Strasbourg\Photos Pierre Koestel\P1440879.JPG"/>
          <p:cNvPicPr>
            <a:picLocks noChangeAspect="1" noChangeArrowheads="1"/>
          </p:cNvPicPr>
          <p:nvPr/>
        </p:nvPicPr>
        <p:blipFill>
          <a:blip r:embed="rId7" cstate="print"/>
          <a:srcRect/>
          <a:stretch>
            <a:fillRect/>
          </a:stretch>
        </p:blipFill>
        <p:spPr bwMode="auto">
          <a:xfrm>
            <a:off x="4500562" y="4132395"/>
            <a:ext cx="4214842" cy="2458847"/>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200" dirty="0" smtClean="0"/>
              <a:t>Avril 2025  Château de </a:t>
            </a:r>
            <a:r>
              <a:rPr lang="fr-FR" sz="3200" dirty="0" err="1" smtClean="0"/>
              <a:t>Lutzelbourg</a:t>
            </a:r>
            <a:r>
              <a:rPr lang="fr-FR" sz="3200" dirty="0" smtClean="0"/>
              <a:t>	</a:t>
            </a:r>
            <a:br>
              <a:rPr lang="fr-FR" sz="3200" dirty="0" smtClean="0"/>
            </a:br>
            <a:r>
              <a:rPr lang="fr-FR" sz="3200" dirty="0" smtClean="0"/>
              <a:t>Déjeuner au restaurant « Les Bateliers »     Organisatrices : Annick et Sylvie</a:t>
            </a:r>
            <a:endParaRPr lang="fr-FR" sz="3200" dirty="0"/>
          </a:p>
        </p:txBody>
      </p:sp>
      <p:pic>
        <p:nvPicPr>
          <p:cNvPr id="5122" name="Picture 2" descr="C:\Users\Séniors de l'Etoile\Documents\Association\Les activites\Courriers 2025\1. mars Strasbourg\Photos Pierre Koestel\P1440879.JPG"/>
          <p:cNvPicPr>
            <a:picLocks noChangeAspect="1" noChangeArrowheads="1"/>
          </p:cNvPicPr>
          <p:nvPr/>
        </p:nvPicPr>
        <p:blipFill>
          <a:blip r:embed="rId2"/>
          <a:srcRect/>
          <a:stretch>
            <a:fillRect/>
          </a:stretch>
        </p:blipFill>
        <p:spPr bwMode="auto">
          <a:xfrm>
            <a:off x="27360723" y="7643842"/>
            <a:ext cx="22431532" cy="21631275"/>
          </a:xfrm>
          <a:prstGeom prst="rect">
            <a:avLst/>
          </a:prstGeom>
          <a:noFill/>
        </p:spPr>
      </p:pic>
      <p:pic>
        <p:nvPicPr>
          <p:cNvPr id="1026" name="Picture 2" descr="C:\Users\Séniors de l'Etoile\Documents\Association\Les activites\Courriers 2025\2. Avril Lutzelbourg\Lutzelbourg\3.jpg"/>
          <p:cNvPicPr>
            <a:picLocks noGrp="1" noChangeAspect="1" noChangeArrowheads="1"/>
          </p:cNvPicPr>
          <p:nvPr>
            <p:ph sz="half" idx="1"/>
          </p:nvPr>
        </p:nvPicPr>
        <p:blipFill>
          <a:blip r:embed="rId3" cstate="print"/>
          <a:srcRect/>
          <a:stretch>
            <a:fillRect/>
          </a:stretch>
        </p:blipFill>
        <p:spPr bwMode="auto">
          <a:xfrm>
            <a:off x="0" y="1500174"/>
            <a:ext cx="2673693" cy="3571900"/>
          </a:xfrm>
          <a:prstGeom prst="rect">
            <a:avLst/>
          </a:prstGeom>
          <a:noFill/>
        </p:spPr>
      </p:pic>
      <p:pic>
        <p:nvPicPr>
          <p:cNvPr id="1027" name="Picture 3" descr="C:\Users\Séniors de l'Etoile\Documents\Association\Les activites\Courriers 2025\2. Avril Lutzelbourg\Lutzelbourg\château Lutzelbourg.jpg"/>
          <p:cNvPicPr>
            <a:picLocks noGrp="1" noChangeAspect="1" noChangeArrowheads="1"/>
          </p:cNvPicPr>
          <p:nvPr>
            <p:ph sz="half" idx="2"/>
          </p:nvPr>
        </p:nvPicPr>
        <p:blipFill>
          <a:blip r:embed="rId4" cstate="print"/>
          <a:srcRect/>
          <a:stretch>
            <a:fillRect/>
          </a:stretch>
        </p:blipFill>
        <p:spPr bwMode="auto">
          <a:xfrm>
            <a:off x="3143240" y="4357694"/>
            <a:ext cx="3149423" cy="2357454"/>
          </a:xfrm>
          <a:prstGeom prst="rect">
            <a:avLst/>
          </a:prstGeom>
          <a:noFill/>
        </p:spPr>
      </p:pic>
      <p:pic>
        <p:nvPicPr>
          <p:cNvPr id="1029" name="Picture 5" descr="C:\Users\Séniors de l'Etoile\Documents\Association\Les activites\Courriers 2025\2. Avril Lutzelbourg\Lutzelbourg\20250417_131202.jpg"/>
          <p:cNvPicPr>
            <a:picLocks noChangeAspect="1" noChangeArrowheads="1"/>
          </p:cNvPicPr>
          <p:nvPr/>
        </p:nvPicPr>
        <p:blipFill>
          <a:blip r:embed="rId5" cstate="print"/>
          <a:srcRect/>
          <a:stretch>
            <a:fillRect/>
          </a:stretch>
        </p:blipFill>
        <p:spPr bwMode="auto">
          <a:xfrm>
            <a:off x="3714744" y="1643050"/>
            <a:ext cx="5214974" cy="250033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3600" dirty="0" smtClean="0"/>
              <a:t>23 mai 2025	Excursion annuelle	</a:t>
            </a:r>
            <a:br>
              <a:rPr lang="fr-FR" sz="3600" dirty="0" smtClean="0"/>
            </a:br>
            <a:r>
              <a:rPr lang="fr-FR" sz="3600" dirty="0" smtClean="0"/>
              <a:t>Visite du Musée </a:t>
            </a:r>
            <a:r>
              <a:rPr lang="fr-FR" sz="3600" dirty="0" err="1" smtClean="0"/>
              <a:t>Unimog</a:t>
            </a:r>
            <a:r>
              <a:rPr lang="fr-FR" sz="3600" dirty="0" smtClean="0"/>
              <a:t> à </a:t>
            </a:r>
            <a:r>
              <a:rPr lang="fr-FR" sz="3600" dirty="0" err="1" smtClean="0"/>
              <a:t>Gaggenau</a:t>
            </a:r>
            <a:r>
              <a:rPr lang="fr-FR" sz="3600" dirty="0" smtClean="0"/>
              <a:t> et repas</a:t>
            </a:r>
            <a:r>
              <a:rPr lang="fr-FR" sz="3600" smtClean="0"/>
              <a:t/>
            </a:r>
            <a:br>
              <a:rPr lang="fr-FR" sz="3600" smtClean="0"/>
            </a:br>
            <a:r>
              <a:rPr lang="fr-FR" sz="3100" dirty="0" smtClean="0"/>
              <a:t>	Denise</a:t>
            </a:r>
            <a:r>
              <a:rPr lang="fr-FR" dirty="0" smtClean="0"/>
              <a:t/>
            </a:r>
            <a:br>
              <a:rPr lang="fr-FR" dirty="0" smtClean="0"/>
            </a:br>
            <a:endParaRPr lang="fr-FR" dirty="0"/>
          </a:p>
        </p:txBody>
      </p:sp>
      <p:sp>
        <p:nvSpPr>
          <p:cNvPr id="3" name="Espace réservé du texte 2"/>
          <p:cNvSpPr>
            <a:spLocks noGrp="1"/>
          </p:cNvSpPr>
          <p:nvPr>
            <p:ph type="body" idx="1"/>
          </p:nvPr>
        </p:nvSpPr>
        <p:spPr/>
        <p:txBody>
          <a:bodyPr/>
          <a:lstStyle/>
          <a:p>
            <a:endParaRPr lang="fr-FR"/>
          </a:p>
        </p:txBody>
      </p:sp>
      <p:sp>
        <p:nvSpPr>
          <p:cNvPr id="5" name="Espace réservé du texte 4"/>
          <p:cNvSpPr>
            <a:spLocks noGrp="1"/>
          </p:cNvSpPr>
          <p:nvPr>
            <p:ph type="body" sz="quarter" idx="3"/>
          </p:nvPr>
        </p:nvSpPr>
        <p:spPr/>
        <p:txBody>
          <a:bodyPr/>
          <a:lstStyle/>
          <a:p>
            <a:endParaRPr lang="fr-FR" dirty="0"/>
          </a:p>
        </p:txBody>
      </p:sp>
      <p:pic>
        <p:nvPicPr>
          <p:cNvPr id="2050" name="Picture 2" descr="C:\Users\Séniors de l'Etoile\Documents\Association\Les activites\Courriers 2025\3. mai excursion unimog\Photos_excursion-unimog\P1440976 [1600x1200].JPG"/>
          <p:cNvPicPr>
            <a:picLocks noGrp="1" noChangeAspect="1" noChangeArrowheads="1"/>
          </p:cNvPicPr>
          <p:nvPr>
            <p:ph sz="half" idx="2"/>
          </p:nvPr>
        </p:nvPicPr>
        <p:blipFill>
          <a:blip r:embed="rId2" cstate="print"/>
          <a:srcRect/>
          <a:stretch>
            <a:fillRect/>
          </a:stretch>
        </p:blipFill>
        <p:spPr bwMode="auto">
          <a:xfrm>
            <a:off x="0" y="1214422"/>
            <a:ext cx="4040188" cy="2694300"/>
          </a:xfrm>
          <a:prstGeom prst="rect">
            <a:avLst/>
          </a:prstGeom>
          <a:noFill/>
        </p:spPr>
      </p:pic>
      <p:pic>
        <p:nvPicPr>
          <p:cNvPr id="2051" name="Picture 3" descr="C:\Users\Séniors de l'Etoile\Documents\Association\Les activites\Courriers 2025\3. mai excursion unimog\Photos_excursion-unimog\P1450003 [1600x1200].JPG"/>
          <p:cNvPicPr>
            <a:picLocks noGrp="1" noChangeAspect="1" noChangeArrowheads="1"/>
          </p:cNvPicPr>
          <p:nvPr>
            <p:ph sz="quarter" idx="4"/>
          </p:nvPr>
        </p:nvPicPr>
        <p:blipFill>
          <a:blip r:embed="rId3" cstate="print"/>
          <a:srcRect/>
          <a:stretch>
            <a:fillRect/>
          </a:stretch>
        </p:blipFill>
        <p:spPr bwMode="auto">
          <a:xfrm>
            <a:off x="142844" y="4000504"/>
            <a:ext cx="4000496" cy="2667831"/>
          </a:xfrm>
          <a:prstGeom prst="rect">
            <a:avLst/>
          </a:prstGeom>
          <a:noFill/>
        </p:spPr>
      </p:pic>
      <p:pic>
        <p:nvPicPr>
          <p:cNvPr id="2052" name="Picture 4" descr="C:\Users\Séniors de l'Etoile\Documents\Association\Les activites\Courriers 2025\3. mai excursion unimog\Photos_excursion-unimog\P1450018 [1600x1200].JPG"/>
          <p:cNvPicPr>
            <a:picLocks noChangeAspect="1" noChangeArrowheads="1"/>
          </p:cNvPicPr>
          <p:nvPr/>
        </p:nvPicPr>
        <p:blipFill>
          <a:blip r:embed="rId4" cstate="print"/>
          <a:srcRect/>
          <a:stretch>
            <a:fillRect/>
          </a:stretch>
        </p:blipFill>
        <p:spPr bwMode="auto">
          <a:xfrm>
            <a:off x="4286248" y="1214423"/>
            <a:ext cx="4214842" cy="2810444"/>
          </a:xfrm>
          <a:prstGeom prst="rect">
            <a:avLst/>
          </a:prstGeom>
          <a:noFill/>
        </p:spPr>
      </p:pic>
      <p:pic>
        <p:nvPicPr>
          <p:cNvPr id="2053" name="Picture 5" descr="C:\Users\Séniors de l'Etoile\Documents\Association\Les activites\Courriers 2025\3. mai excursion unimog\Photos_excursion-unimog\P1450013 [1600x1200].JPG"/>
          <p:cNvPicPr>
            <a:picLocks noChangeAspect="1" noChangeArrowheads="1"/>
          </p:cNvPicPr>
          <p:nvPr/>
        </p:nvPicPr>
        <p:blipFill>
          <a:blip r:embed="rId5" cstate="print"/>
          <a:srcRect/>
          <a:stretch>
            <a:fillRect/>
          </a:stretch>
        </p:blipFill>
        <p:spPr bwMode="auto">
          <a:xfrm>
            <a:off x="4857752" y="4000504"/>
            <a:ext cx="3992258" cy="2662025"/>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pic>
        <p:nvPicPr>
          <p:cNvPr id="3074" name="Picture 2" descr="C:\Users\Séniors de l'Etoile\Documents\Association\Les activites\Courriers 2025\3. mai excursion unimog\Photos_excursion-unimog\P1450030 [1600x1200].JPG"/>
          <p:cNvPicPr>
            <a:picLocks noChangeAspect="1" noChangeArrowheads="1"/>
          </p:cNvPicPr>
          <p:nvPr/>
        </p:nvPicPr>
        <p:blipFill>
          <a:blip r:embed="rId2" cstate="print"/>
          <a:srcRect/>
          <a:stretch>
            <a:fillRect/>
          </a:stretch>
        </p:blipFill>
        <p:spPr bwMode="auto">
          <a:xfrm>
            <a:off x="214282" y="3429000"/>
            <a:ext cx="4385407" cy="2924176"/>
          </a:xfrm>
          <a:prstGeom prst="rect">
            <a:avLst/>
          </a:prstGeom>
          <a:noFill/>
        </p:spPr>
      </p:pic>
      <p:pic>
        <p:nvPicPr>
          <p:cNvPr id="3075" name="Picture 3" descr="C:\Users\Séniors de l'Etoile\Documents\Association\Les activites\Courriers 2025\3. mai excursion unimog\Photos_excursion-unimog\P1450020 [1600x1200].JPG"/>
          <p:cNvPicPr>
            <a:picLocks noChangeAspect="1" noChangeArrowheads="1"/>
          </p:cNvPicPr>
          <p:nvPr/>
        </p:nvPicPr>
        <p:blipFill>
          <a:blip r:embed="rId3" cstate="print"/>
          <a:srcRect/>
          <a:stretch>
            <a:fillRect/>
          </a:stretch>
        </p:blipFill>
        <p:spPr bwMode="auto">
          <a:xfrm>
            <a:off x="4758593" y="3429000"/>
            <a:ext cx="4385407" cy="2924176"/>
          </a:xfrm>
          <a:prstGeom prst="rect">
            <a:avLst/>
          </a:prstGeom>
          <a:noFill/>
        </p:spPr>
      </p:pic>
      <p:pic>
        <p:nvPicPr>
          <p:cNvPr id="3076" name="Picture 4" descr="C:\Users\Séniors de l'Etoile\Documents\Association\Les activites\Courriers 2025\3. mai excursion unimog\Photos_excursion-unimog\P1450005 [1600x1200].JPG"/>
          <p:cNvPicPr>
            <a:picLocks noChangeAspect="1" noChangeArrowheads="1"/>
          </p:cNvPicPr>
          <p:nvPr/>
        </p:nvPicPr>
        <p:blipFill>
          <a:blip r:embed="rId4" cstate="print"/>
          <a:srcRect/>
          <a:stretch>
            <a:fillRect/>
          </a:stretch>
        </p:blipFill>
        <p:spPr bwMode="auto">
          <a:xfrm>
            <a:off x="4714876" y="285728"/>
            <a:ext cx="4286280" cy="2858078"/>
          </a:xfrm>
          <a:prstGeom prst="rect">
            <a:avLst/>
          </a:prstGeom>
          <a:noFill/>
        </p:spPr>
      </p:pic>
      <p:pic>
        <p:nvPicPr>
          <p:cNvPr id="3077" name="Picture 5" descr="C:\Users\Séniors de l'Etoile\Documents\Association\Les activites\Courriers 2025\3. mai excursion unimog\Photos_excursion-unimog\P1440972 [1600x1200].JPG"/>
          <p:cNvPicPr>
            <a:picLocks noChangeAspect="1" noChangeArrowheads="1"/>
          </p:cNvPicPr>
          <p:nvPr/>
        </p:nvPicPr>
        <p:blipFill>
          <a:blip r:embed="rId5" cstate="print"/>
          <a:srcRect/>
          <a:stretch>
            <a:fillRect/>
          </a:stretch>
        </p:blipFill>
        <p:spPr bwMode="auto">
          <a:xfrm>
            <a:off x="214282" y="357166"/>
            <a:ext cx="4071966" cy="2715174"/>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844" y="142852"/>
            <a:ext cx="9001156" cy="1692771"/>
          </a:xfrm>
          <a:prstGeom prst="rect">
            <a:avLst/>
          </a:prstGeom>
        </p:spPr>
        <p:txBody>
          <a:bodyPr wrap="square">
            <a:spAutoFit/>
          </a:bodyPr>
          <a:lstStyle/>
          <a:p>
            <a:pPr>
              <a:buNone/>
            </a:pPr>
            <a:r>
              <a:rPr lang="fr-FR" sz="3200" dirty="0" smtClean="0"/>
              <a:t>Juin 2025	Balade </a:t>
            </a:r>
            <a:r>
              <a:rPr lang="fr-FR" sz="3200" dirty="0" err="1" smtClean="0"/>
              <a:t>Guirbaden</a:t>
            </a:r>
            <a:r>
              <a:rPr lang="fr-FR" sz="3200" dirty="0" smtClean="0"/>
              <a:t> visite guidée</a:t>
            </a:r>
            <a:r>
              <a:rPr lang="fr-FR" sz="2400" dirty="0" smtClean="0"/>
              <a:t>	</a:t>
            </a:r>
          </a:p>
          <a:p>
            <a:pPr>
              <a:buNone/>
            </a:pPr>
            <a:r>
              <a:rPr lang="fr-FR" sz="2400" dirty="0" smtClean="0"/>
              <a:t>20 participants     Soirée tartes flambées à la Stub </a:t>
            </a:r>
            <a:r>
              <a:rPr lang="fr-FR" sz="2400" dirty="0" err="1" smtClean="0"/>
              <a:t>Heiligenberg</a:t>
            </a:r>
            <a:r>
              <a:rPr lang="fr-FR" sz="2400" dirty="0" smtClean="0"/>
              <a:t> 	Organisatrices : Annick et Bruno</a:t>
            </a:r>
          </a:p>
          <a:p>
            <a:pPr>
              <a:buNone/>
            </a:pPr>
            <a:r>
              <a:rPr lang="fr-FR" sz="2400" dirty="0" smtClean="0"/>
              <a:t> </a:t>
            </a:r>
            <a:endParaRPr lang="fr-FR" sz="2400" dirty="0"/>
          </a:p>
        </p:txBody>
      </p:sp>
      <p:pic>
        <p:nvPicPr>
          <p:cNvPr id="5122" name="Picture 2" descr="C:\Users\Séniors de l'Etoile\Documents\Association\Les activites\Courriers 2025\4. juin- Grendelbruch - guirbaden\IMG_0009.JPG"/>
          <p:cNvPicPr>
            <a:picLocks noChangeAspect="1" noChangeArrowheads="1"/>
          </p:cNvPicPr>
          <p:nvPr/>
        </p:nvPicPr>
        <p:blipFill>
          <a:blip r:embed="rId2" cstate="print"/>
          <a:srcRect/>
          <a:stretch>
            <a:fillRect/>
          </a:stretch>
        </p:blipFill>
        <p:spPr bwMode="auto">
          <a:xfrm>
            <a:off x="214282" y="1000108"/>
            <a:ext cx="4703669" cy="3214710"/>
          </a:xfrm>
          <a:prstGeom prst="rect">
            <a:avLst/>
          </a:prstGeom>
          <a:noFill/>
        </p:spPr>
      </p:pic>
      <p:pic>
        <p:nvPicPr>
          <p:cNvPr id="5124" name="Picture 4" descr="C:\Users\Séniors de l'Etoile\Documents\Association\Les activites\Courriers 2025\4. juin- Grendelbruch - guirbaden\IMG_0001.JPG"/>
          <p:cNvPicPr>
            <a:picLocks noChangeAspect="1" noChangeArrowheads="1"/>
          </p:cNvPicPr>
          <p:nvPr/>
        </p:nvPicPr>
        <p:blipFill>
          <a:blip r:embed="rId3" cstate="print"/>
          <a:srcRect/>
          <a:stretch>
            <a:fillRect/>
          </a:stretch>
        </p:blipFill>
        <p:spPr bwMode="auto">
          <a:xfrm>
            <a:off x="4786314" y="4201254"/>
            <a:ext cx="4166366" cy="2513894"/>
          </a:xfrm>
          <a:prstGeom prst="rect">
            <a:avLst/>
          </a:prstGeom>
          <a:noFill/>
        </p:spPr>
      </p:pic>
      <p:pic>
        <p:nvPicPr>
          <p:cNvPr id="5125" name="Picture 5" descr="C:\Users\Séniors de l'Etoile\Documents\Association\Les activites\Courriers 2025\4. juin- Grendelbruch - guirbaden\Photos guirbaden\IMG-20250620-WA0008.jpg"/>
          <p:cNvPicPr>
            <a:picLocks noChangeAspect="1" noChangeArrowheads="1"/>
          </p:cNvPicPr>
          <p:nvPr/>
        </p:nvPicPr>
        <p:blipFill>
          <a:blip r:embed="rId4" cstate="print"/>
          <a:srcRect/>
          <a:stretch>
            <a:fillRect/>
          </a:stretch>
        </p:blipFill>
        <p:spPr bwMode="auto">
          <a:xfrm>
            <a:off x="5072066" y="1214422"/>
            <a:ext cx="3712995" cy="2779307"/>
          </a:xfrm>
          <a:prstGeom prst="rect">
            <a:avLst/>
          </a:prstGeom>
          <a:noFill/>
        </p:spPr>
      </p:pic>
      <p:pic>
        <p:nvPicPr>
          <p:cNvPr id="5126" name="Picture 6" descr="C:\Users\Séniors de l'Etoile\Documents\Association\Les activites\Courriers 2025\4. juin- Grendelbruch - guirbaden\IMG_0041.JPG"/>
          <p:cNvPicPr>
            <a:picLocks noChangeAspect="1" noChangeArrowheads="1"/>
          </p:cNvPicPr>
          <p:nvPr/>
        </p:nvPicPr>
        <p:blipFill>
          <a:blip r:embed="rId5" cstate="print"/>
          <a:srcRect/>
          <a:stretch>
            <a:fillRect/>
          </a:stretch>
        </p:blipFill>
        <p:spPr bwMode="auto">
          <a:xfrm>
            <a:off x="214282" y="4357694"/>
            <a:ext cx="4412305" cy="2500306"/>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4638"/>
            <a:ext cx="9144000" cy="1143000"/>
          </a:xfrm>
        </p:spPr>
        <p:txBody>
          <a:bodyPr>
            <a:normAutofit fontScale="90000"/>
          </a:bodyPr>
          <a:lstStyle/>
          <a:p>
            <a:r>
              <a:rPr lang="fr-FR" sz="3600" dirty="0" smtClean="0"/>
              <a:t/>
            </a:r>
            <a:br>
              <a:rPr lang="fr-FR" sz="3600" dirty="0" smtClean="0"/>
            </a:br>
            <a:r>
              <a:rPr lang="fr-FR" sz="3600" dirty="0" smtClean="0"/>
              <a:t/>
            </a:r>
            <a:br>
              <a:rPr lang="fr-FR" sz="3600" dirty="0" smtClean="0"/>
            </a:br>
            <a:r>
              <a:rPr lang="fr-FR" sz="3100" dirty="0" smtClean="0"/>
              <a:t>Juillet 2025 Randonnée autour du Col de la Charbonnière Repas au restaurant  la Charbonnière </a:t>
            </a:r>
            <a:br>
              <a:rPr lang="fr-FR" sz="3100" dirty="0" smtClean="0"/>
            </a:br>
            <a:r>
              <a:rPr lang="fr-FR" sz="3100" dirty="0" smtClean="0"/>
              <a:t>20 participants – organisatrice :  Sylvie </a:t>
            </a:r>
            <a:br>
              <a:rPr lang="fr-FR" sz="3100" dirty="0" smtClean="0"/>
            </a:br>
            <a:r>
              <a:rPr lang="fr-FR" sz="3100" dirty="0" smtClean="0"/>
              <a:t/>
            </a:r>
            <a:br>
              <a:rPr lang="fr-FR" sz="3100" dirty="0" smtClean="0"/>
            </a:br>
            <a:r>
              <a:rPr lang="fr-FR" dirty="0" smtClean="0"/>
              <a:t/>
            </a:r>
            <a:br>
              <a:rPr lang="fr-FR" dirty="0" smtClean="0"/>
            </a:br>
            <a:r>
              <a:rPr lang="fr-FR" dirty="0" smtClean="0"/>
              <a:t> </a:t>
            </a:r>
            <a:endParaRPr lang="fr-FR" dirty="0"/>
          </a:p>
        </p:txBody>
      </p:sp>
      <p:pic>
        <p:nvPicPr>
          <p:cNvPr id="4098" name="Picture 2" descr="C:\Users\Séniors de l'Etoile\Documents\Association\Les activites\Courriers 2025\5. juillet Col de la Charbonnière\Photos la charbonnière\charboniière 2.jpg"/>
          <p:cNvPicPr>
            <a:picLocks noGrp="1" noChangeAspect="1" noChangeArrowheads="1"/>
          </p:cNvPicPr>
          <p:nvPr>
            <p:ph sz="half" idx="1"/>
          </p:nvPr>
        </p:nvPicPr>
        <p:blipFill>
          <a:blip r:embed="rId2" cstate="print"/>
          <a:srcRect/>
          <a:stretch>
            <a:fillRect/>
          </a:stretch>
        </p:blipFill>
        <p:spPr bwMode="auto">
          <a:xfrm>
            <a:off x="0" y="1214422"/>
            <a:ext cx="3394472" cy="4525963"/>
          </a:xfrm>
          <a:prstGeom prst="rect">
            <a:avLst/>
          </a:prstGeom>
          <a:noFill/>
        </p:spPr>
      </p:pic>
      <p:pic>
        <p:nvPicPr>
          <p:cNvPr id="1026" name="Picture 2" descr="C:\Users\Séniors de l'Etoile\Documents\Association\Les activites\Courriers 2025\5. juillet Col de la Charbonnière\Photos la charbonnière\20250717_123000.jpg"/>
          <p:cNvPicPr>
            <a:picLocks noGrp="1" noChangeAspect="1" noChangeArrowheads="1"/>
          </p:cNvPicPr>
          <p:nvPr>
            <p:ph sz="half" idx="2"/>
          </p:nvPr>
        </p:nvPicPr>
        <p:blipFill>
          <a:blip r:embed="rId3" cstate="print"/>
          <a:srcRect/>
          <a:stretch>
            <a:fillRect/>
          </a:stretch>
        </p:blipFill>
        <p:spPr bwMode="auto">
          <a:xfrm rot="5400000">
            <a:off x="5610225" y="1862123"/>
            <a:ext cx="4038600" cy="3028950"/>
          </a:xfrm>
          <a:prstGeom prst="rect">
            <a:avLst/>
          </a:prstGeom>
          <a:noFill/>
        </p:spPr>
      </p:pic>
      <p:pic>
        <p:nvPicPr>
          <p:cNvPr id="1028" name="Picture 4" descr="C:\Users\Séniors de l'Etoile\Documents\Association\Les activites\Courriers 2025\5. juillet Col de la Charbonnière\Photos la charbonnière\20250717_110257.jpg"/>
          <p:cNvPicPr>
            <a:picLocks noChangeAspect="1" noChangeArrowheads="1"/>
          </p:cNvPicPr>
          <p:nvPr/>
        </p:nvPicPr>
        <p:blipFill>
          <a:blip r:embed="rId4" cstate="print"/>
          <a:srcRect/>
          <a:stretch>
            <a:fillRect/>
          </a:stretch>
        </p:blipFill>
        <p:spPr bwMode="auto">
          <a:xfrm>
            <a:off x="3214678" y="2786058"/>
            <a:ext cx="2786083" cy="3714776"/>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l"/>
            <a:r>
              <a:rPr lang="fr-FR" sz="3100" dirty="0" smtClean="0"/>
              <a:t/>
            </a:r>
            <a:br>
              <a:rPr lang="fr-FR" sz="3100" dirty="0" smtClean="0"/>
            </a:br>
            <a:r>
              <a:rPr lang="fr-FR" sz="3100" dirty="0" smtClean="0"/>
              <a:t/>
            </a:r>
            <a:br>
              <a:rPr lang="fr-FR" sz="3100" dirty="0" smtClean="0"/>
            </a:br>
            <a:r>
              <a:rPr lang="fr-FR" sz="3100" dirty="0" smtClean="0"/>
              <a:t/>
            </a:r>
            <a:br>
              <a:rPr lang="fr-FR" sz="3100" dirty="0" smtClean="0"/>
            </a:br>
            <a:r>
              <a:rPr lang="fr-FR" sz="3100" dirty="0" smtClean="0"/>
              <a:t>Août 2025 	Sanglier à la Broche à l’étang d’</a:t>
            </a:r>
            <a:r>
              <a:rPr lang="fr-FR" sz="3100" dirty="0" err="1" smtClean="0"/>
              <a:t>Avolsheim</a:t>
            </a:r>
            <a:r>
              <a:rPr lang="fr-FR" sz="3100" dirty="0" smtClean="0"/>
              <a:t> </a:t>
            </a:r>
            <a:br>
              <a:rPr lang="fr-FR" sz="3100" dirty="0" smtClean="0"/>
            </a:br>
            <a:r>
              <a:rPr lang="fr-FR" sz="3100" dirty="0" smtClean="0"/>
              <a:t>42 participants 		           Le Comité et conjoints</a:t>
            </a:r>
            <a:br>
              <a:rPr lang="fr-FR" sz="3100" dirty="0" smtClean="0"/>
            </a:br>
            <a:r>
              <a:rPr lang="fr-FR" dirty="0" smtClean="0"/>
              <a:t> </a:t>
            </a:r>
            <a:br>
              <a:rPr lang="fr-FR" dirty="0" smtClean="0"/>
            </a:br>
            <a:endParaRPr lang="fr-FR" dirty="0"/>
          </a:p>
        </p:txBody>
      </p:sp>
      <p:pic>
        <p:nvPicPr>
          <p:cNvPr id="2052" name="Picture 4" descr="C:\Users\Séniors de l'Etoile\Documents\Association\Les activites\Courriers 2025\6. Aout Sanglier à la broche\Photo sanglier\P1030698.JPG"/>
          <p:cNvPicPr>
            <a:picLocks noChangeAspect="1" noChangeArrowheads="1"/>
          </p:cNvPicPr>
          <p:nvPr/>
        </p:nvPicPr>
        <p:blipFill>
          <a:blip r:embed="rId2" cstate="print"/>
          <a:srcRect/>
          <a:stretch>
            <a:fillRect/>
          </a:stretch>
        </p:blipFill>
        <p:spPr bwMode="auto">
          <a:xfrm>
            <a:off x="4429124" y="3714752"/>
            <a:ext cx="4026092" cy="3019397"/>
          </a:xfrm>
          <a:prstGeom prst="rect">
            <a:avLst/>
          </a:prstGeom>
          <a:noFill/>
        </p:spPr>
      </p:pic>
      <p:pic>
        <p:nvPicPr>
          <p:cNvPr id="2051" name="Picture 3" descr="C:\Users\Séniors de l'Etoile\Documents\Association\Les activites\Courriers 2025\6. Aout Sanglier à la broche\Photo sanglier\P1030699.JPG"/>
          <p:cNvPicPr>
            <a:picLocks noGrp="1" noChangeAspect="1" noChangeArrowheads="1"/>
          </p:cNvPicPr>
          <p:nvPr>
            <p:ph sz="half" idx="2"/>
          </p:nvPr>
        </p:nvPicPr>
        <p:blipFill>
          <a:blip r:embed="rId3" cstate="print"/>
          <a:srcRect/>
          <a:stretch>
            <a:fillRect/>
          </a:stretch>
        </p:blipFill>
        <p:spPr bwMode="auto">
          <a:xfrm>
            <a:off x="4643438" y="1357298"/>
            <a:ext cx="4038600" cy="3028950"/>
          </a:xfrm>
          <a:prstGeom prst="rect">
            <a:avLst/>
          </a:prstGeom>
          <a:noFill/>
        </p:spPr>
      </p:pic>
      <p:pic>
        <p:nvPicPr>
          <p:cNvPr id="2050" name="Picture 2" descr="C:\Users\Séniors de l'Etoile\Documents\Association\Les activites\Courriers 2025\6. Aout Sanglier à la broche\Photo sanglier\P1030683.JPG"/>
          <p:cNvPicPr>
            <a:picLocks noGrp="1" noChangeAspect="1" noChangeArrowheads="1"/>
          </p:cNvPicPr>
          <p:nvPr>
            <p:ph sz="half" idx="1"/>
          </p:nvPr>
        </p:nvPicPr>
        <p:blipFill>
          <a:blip r:embed="rId4" cstate="print"/>
          <a:srcRect/>
          <a:stretch>
            <a:fillRect/>
          </a:stretch>
        </p:blipFill>
        <p:spPr bwMode="auto">
          <a:xfrm>
            <a:off x="285720" y="1357298"/>
            <a:ext cx="4038600" cy="3028950"/>
          </a:xfrm>
          <a:prstGeom prst="rect">
            <a:avLst/>
          </a:prstGeom>
          <a:noFill/>
        </p:spPr>
      </p:pic>
      <p:pic>
        <p:nvPicPr>
          <p:cNvPr id="2057" name="Picture 9" descr="C:\Users\Séniors de l'Etoile\Documents\Association\Les activites\Courriers 2025\6. Aout Sanglier à la broche\Photo sanglier\P1030686.JPG"/>
          <p:cNvPicPr>
            <a:picLocks noChangeAspect="1" noChangeArrowheads="1"/>
          </p:cNvPicPr>
          <p:nvPr/>
        </p:nvPicPr>
        <p:blipFill>
          <a:blip r:embed="rId5" cstate="print"/>
          <a:srcRect/>
          <a:stretch>
            <a:fillRect/>
          </a:stretch>
        </p:blipFill>
        <p:spPr bwMode="auto">
          <a:xfrm>
            <a:off x="500034" y="4514558"/>
            <a:ext cx="2984469" cy="2343442"/>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428596" y="428604"/>
            <a:ext cx="4400552" cy="1143000"/>
          </a:xfrm>
        </p:spPr>
        <p:txBody>
          <a:bodyPr>
            <a:noAutofit/>
          </a:bodyPr>
          <a:lstStyle/>
          <a:p>
            <a:pPr algn="l"/>
            <a:r>
              <a:rPr lang="fr-FR" sz="3200" dirty="0" smtClean="0"/>
              <a:t/>
            </a:r>
            <a:br>
              <a:rPr lang="fr-FR" sz="3200" dirty="0" smtClean="0"/>
            </a:br>
            <a:r>
              <a:rPr lang="fr-FR" sz="3200" dirty="0" smtClean="0"/>
              <a:t>Septembre 2025	      </a:t>
            </a:r>
            <a:br>
              <a:rPr lang="fr-FR" sz="3200" dirty="0" smtClean="0"/>
            </a:br>
            <a:r>
              <a:rPr lang="fr-FR" sz="3200" dirty="0" smtClean="0"/>
              <a:t>Tour de la </a:t>
            </a:r>
            <a:r>
              <a:rPr lang="fr-FR" sz="3200" dirty="0" err="1" smtClean="0"/>
              <a:t>Bloss</a:t>
            </a:r>
            <a:r>
              <a:rPr lang="fr-FR" sz="3200" dirty="0" smtClean="0"/>
              <a:t>	</a:t>
            </a:r>
            <a:br>
              <a:rPr lang="fr-FR" sz="3200" dirty="0" smtClean="0"/>
            </a:br>
            <a:r>
              <a:rPr lang="fr-FR" sz="3200" dirty="0" smtClean="0"/>
              <a:t>Repas au Mont Ste Odile	</a:t>
            </a:r>
            <a:br>
              <a:rPr lang="fr-FR" sz="3200" dirty="0" smtClean="0"/>
            </a:br>
            <a:endParaRPr lang="fr-FR" sz="3200" dirty="0"/>
          </a:p>
        </p:txBody>
      </p:sp>
      <p:pic>
        <p:nvPicPr>
          <p:cNvPr id="3075" name="Picture 3" descr="C:\Users\Séniors de l'Etoile\Documents\Association\Les activites\Courriers 2025\7. Septembre Mont Ste Odile\Photos Ste Odile\Seniors SteOdile 03.jpeg"/>
          <p:cNvPicPr>
            <a:picLocks noGrp="1" noChangeAspect="1" noChangeArrowheads="1"/>
          </p:cNvPicPr>
          <p:nvPr>
            <p:ph sz="half" idx="2"/>
          </p:nvPr>
        </p:nvPicPr>
        <p:blipFill>
          <a:blip r:embed="rId2" cstate="print"/>
          <a:srcRect/>
          <a:stretch>
            <a:fillRect/>
          </a:stretch>
        </p:blipFill>
        <p:spPr bwMode="auto">
          <a:xfrm rot="5400000">
            <a:off x="2143108" y="3500438"/>
            <a:ext cx="3429024" cy="2571768"/>
          </a:xfrm>
          <a:prstGeom prst="rect">
            <a:avLst/>
          </a:prstGeom>
          <a:noFill/>
        </p:spPr>
      </p:pic>
      <p:pic>
        <p:nvPicPr>
          <p:cNvPr id="3076" name="Picture 4" descr="C:\Users\Séniors de l'Etoile\Documents\Association\Les activites\Courriers 2025\7. Septembre Mont Ste Odile\SteOdile 06.jpeg"/>
          <p:cNvPicPr>
            <a:picLocks noChangeAspect="1" noChangeArrowheads="1"/>
          </p:cNvPicPr>
          <p:nvPr/>
        </p:nvPicPr>
        <p:blipFill>
          <a:blip r:embed="rId3" cstate="print"/>
          <a:srcRect/>
          <a:stretch>
            <a:fillRect/>
          </a:stretch>
        </p:blipFill>
        <p:spPr bwMode="auto">
          <a:xfrm rot="5400000">
            <a:off x="-361945" y="2290715"/>
            <a:ext cx="3438438" cy="2143108"/>
          </a:xfrm>
          <a:prstGeom prst="rect">
            <a:avLst/>
          </a:prstGeom>
          <a:noFill/>
        </p:spPr>
      </p:pic>
      <p:sp>
        <p:nvSpPr>
          <p:cNvPr id="11" name="Rectangle 10"/>
          <p:cNvSpPr/>
          <p:nvPr/>
        </p:nvSpPr>
        <p:spPr>
          <a:xfrm>
            <a:off x="6357950" y="3195459"/>
            <a:ext cx="2643206" cy="3293209"/>
          </a:xfrm>
          <a:prstGeom prst="rect">
            <a:avLst/>
          </a:prstGeom>
        </p:spPr>
        <p:txBody>
          <a:bodyPr wrap="square">
            <a:spAutoFit/>
          </a:bodyPr>
          <a:lstStyle/>
          <a:p>
            <a:endParaRPr lang="fr-FR" sz="2800" dirty="0" smtClean="0"/>
          </a:p>
          <a:p>
            <a:endParaRPr lang="fr-FR" sz="2800" dirty="0" smtClean="0"/>
          </a:p>
          <a:p>
            <a:endParaRPr lang="fr-FR" sz="2800" dirty="0" smtClean="0"/>
          </a:p>
          <a:p>
            <a:endParaRPr lang="fr-FR" sz="2800" dirty="0" smtClean="0"/>
          </a:p>
          <a:p>
            <a:endParaRPr lang="fr-FR" sz="2400" dirty="0" smtClean="0"/>
          </a:p>
          <a:p>
            <a:r>
              <a:rPr lang="fr-FR" sz="2400" dirty="0" smtClean="0"/>
              <a:t>20 participants   </a:t>
            </a:r>
            <a:br>
              <a:rPr lang="fr-FR" sz="2400" dirty="0" smtClean="0"/>
            </a:br>
            <a:r>
              <a:rPr lang="fr-FR" sz="2400" dirty="0" smtClean="0"/>
              <a:t>Organisateurs : C. Burger F. Waechter</a:t>
            </a:r>
            <a:endParaRPr lang="fr-FR" sz="2400" dirty="0"/>
          </a:p>
        </p:txBody>
      </p:sp>
      <p:pic>
        <p:nvPicPr>
          <p:cNvPr id="3077" name="Picture 5" descr="C:\Users\Séniors de l'Etoile\Documents\Association\Les activites\Courriers 2025\7. Septembre Mont Ste Odile\Seniors SteOdile 05.jpeg"/>
          <p:cNvPicPr>
            <a:picLocks noChangeAspect="1" noChangeArrowheads="1"/>
          </p:cNvPicPr>
          <p:nvPr/>
        </p:nvPicPr>
        <p:blipFill>
          <a:blip r:embed="rId4" cstate="print"/>
          <a:srcRect/>
          <a:stretch>
            <a:fillRect/>
          </a:stretch>
        </p:blipFill>
        <p:spPr bwMode="auto">
          <a:xfrm>
            <a:off x="5357786" y="2643182"/>
            <a:ext cx="3786214" cy="2643206"/>
          </a:xfrm>
          <a:prstGeom prst="rect">
            <a:avLst/>
          </a:prstGeom>
          <a:noFill/>
        </p:spPr>
      </p:pic>
      <p:pic>
        <p:nvPicPr>
          <p:cNvPr id="3074" name="Picture 2" descr="C:\Users\Séniors de l'Etoile\Documents\Association\Les activites\Courriers 2025\7. Septembre Mont Ste Odile\Photos Ste Odile\Seniors SteOdile 01.jpeg"/>
          <p:cNvPicPr>
            <a:picLocks noGrp="1" noChangeAspect="1" noChangeArrowheads="1"/>
          </p:cNvPicPr>
          <p:nvPr>
            <p:ph sz="half" idx="1"/>
          </p:nvPr>
        </p:nvPicPr>
        <p:blipFill>
          <a:blip r:embed="rId5" cstate="print"/>
          <a:srcRect/>
          <a:stretch>
            <a:fillRect/>
          </a:stretch>
        </p:blipFill>
        <p:spPr bwMode="auto">
          <a:xfrm>
            <a:off x="4857752" y="142852"/>
            <a:ext cx="4038600" cy="302895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428604"/>
            <a:ext cx="8229600" cy="1714512"/>
          </a:xfrm>
        </p:spPr>
        <p:txBody>
          <a:bodyPr>
            <a:normAutofit fontScale="90000"/>
          </a:bodyPr>
          <a:lstStyle/>
          <a:p>
            <a:pPr algn="l"/>
            <a:r>
              <a:rPr lang="fr-FR" sz="4000" dirty="0" smtClean="0"/>
              <a:t> </a:t>
            </a:r>
            <a:br>
              <a:rPr lang="fr-FR" sz="4000" dirty="0" smtClean="0"/>
            </a:br>
            <a:r>
              <a:rPr lang="fr-FR" sz="4000" dirty="0" smtClean="0"/>
              <a:t>Octobre 2025	 </a:t>
            </a:r>
            <a:r>
              <a:rPr lang="fr-FR" sz="3600" dirty="0" smtClean="0"/>
              <a:t>Balade autour du </a:t>
            </a:r>
            <a:r>
              <a:rPr lang="fr-FR" sz="4000" dirty="0" err="1" smtClean="0"/>
              <a:t>Freudeneck</a:t>
            </a:r>
            <a:r>
              <a:rPr lang="fr-FR" sz="4000" dirty="0" smtClean="0"/>
              <a:t> 27 participants    </a:t>
            </a:r>
            <a:r>
              <a:rPr lang="fr-FR" sz="3100" dirty="0" smtClean="0"/>
              <a:t>Organisateurs : Sylvie F. Waechter</a:t>
            </a:r>
            <a:r>
              <a:rPr lang="fr-FR" sz="4000" dirty="0" smtClean="0"/>
              <a:t/>
            </a:r>
            <a:br>
              <a:rPr lang="fr-FR" sz="4000" dirty="0" smtClean="0"/>
            </a:br>
            <a:r>
              <a:rPr lang="fr-FR" sz="4000" dirty="0" smtClean="0"/>
              <a:t>		</a:t>
            </a:r>
            <a:r>
              <a:rPr lang="fr-FR" sz="3100" dirty="0" smtClean="0"/>
              <a:t>Repas Restaurant Le </a:t>
            </a:r>
            <a:r>
              <a:rPr lang="fr-FR" sz="3100" dirty="0" err="1" smtClean="0"/>
              <a:t>Freudeneck</a:t>
            </a:r>
            <a:r>
              <a:rPr lang="fr-FR" sz="3100" dirty="0" smtClean="0"/>
              <a:t/>
            </a:r>
            <a:br>
              <a:rPr lang="fr-FR" sz="3100" dirty="0" smtClean="0"/>
            </a:br>
            <a:endParaRPr lang="fr-FR" sz="3100" dirty="0"/>
          </a:p>
        </p:txBody>
      </p:sp>
      <p:pic>
        <p:nvPicPr>
          <p:cNvPr id="4098" name="Picture 2" descr="C:\Users\Séniors de l'Etoile\Documents\Association\Les activites\Courriers 2025\8. octobre Le Freudeneck\Photos freudeneck\photo groupe seniors.PNG"/>
          <p:cNvPicPr>
            <a:picLocks noGrp="1" noChangeAspect="1" noChangeArrowheads="1"/>
          </p:cNvPicPr>
          <p:nvPr>
            <p:ph sz="half" idx="1"/>
          </p:nvPr>
        </p:nvPicPr>
        <p:blipFill>
          <a:blip r:embed="rId3" cstate="print"/>
          <a:srcRect/>
          <a:stretch>
            <a:fillRect/>
          </a:stretch>
        </p:blipFill>
        <p:spPr bwMode="auto">
          <a:xfrm>
            <a:off x="142844" y="2071678"/>
            <a:ext cx="4676283" cy="2379110"/>
          </a:xfrm>
          <a:prstGeom prst="rect">
            <a:avLst/>
          </a:prstGeom>
          <a:noFill/>
        </p:spPr>
      </p:pic>
      <p:pic>
        <p:nvPicPr>
          <p:cNvPr id="8" name="Picture 3" descr="C:\Users\Séniors de l'Etoile\Documents\Association\Les activites\Courriers 2025\8. octobre Le Freudeneck\Photos freudeneck\IMG_0022.JPG"/>
          <p:cNvPicPr>
            <a:picLocks noGrp="1" noChangeAspect="1" noChangeArrowheads="1"/>
          </p:cNvPicPr>
          <p:nvPr>
            <p:ph sz="half" idx="2"/>
          </p:nvPr>
        </p:nvPicPr>
        <p:blipFill>
          <a:blip r:embed="rId4" cstate="print"/>
          <a:srcRect/>
          <a:stretch>
            <a:fillRect/>
          </a:stretch>
        </p:blipFill>
        <p:spPr bwMode="auto">
          <a:xfrm>
            <a:off x="4929190" y="2143116"/>
            <a:ext cx="4038600" cy="2692400"/>
          </a:xfrm>
          <a:prstGeom prst="rect">
            <a:avLst/>
          </a:prstGeom>
          <a:noFill/>
        </p:spPr>
      </p:pic>
      <p:pic>
        <p:nvPicPr>
          <p:cNvPr id="9" name="Picture 3" descr="C:\Users\Séniors de l'Etoile\Documents\Association\Les activites\Courriers 2025\8. octobre Le Freudeneck\Photos freudeneck\IMG_0022.JPG"/>
          <p:cNvPicPr>
            <a:picLocks noChangeAspect="1" noChangeArrowheads="1"/>
          </p:cNvPicPr>
          <p:nvPr/>
        </p:nvPicPr>
        <p:blipFill>
          <a:blip r:embed="rId5" cstate="print"/>
          <a:srcRect/>
          <a:stretch>
            <a:fillRect/>
          </a:stretch>
        </p:blipFill>
        <p:spPr bwMode="auto">
          <a:xfrm>
            <a:off x="4929190" y="2071678"/>
            <a:ext cx="3643338" cy="2428892"/>
          </a:xfrm>
          <a:prstGeom prst="rect">
            <a:avLst/>
          </a:prstGeom>
          <a:noFill/>
        </p:spPr>
      </p:pic>
      <p:pic>
        <p:nvPicPr>
          <p:cNvPr id="4100" name="Picture 4" descr="C:\Users\Séniors de l'Etoile\Documents\Association\Les activites\Courriers 2025\8. octobre Le Freudeneck\Photos freudeneck\IMG_0039.JPG"/>
          <p:cNvPicPr>
            <a:picLocks noChangeAspect="1" noChangeArrowheads="1"/>
          </p:cNvPicPr>
          <p:nvPr/>
        </p:nvPicPr>
        <p:blipFill>
          <a:blip r:embed="rId6" cstate="print"/>
          <a:srcRect/>
          <a:stretch>
            <a:fillRect/>
          </a:stretch>
        </p:blipFill>
        <p:spPr bwMode="auto">
          <a:xfrm>
            <a:off x="571472" y="4381483"/>
            <a:ext cx="3714776" cy="2476517"/>
          </a:xfrm>
          <a:prstGeom prst="rect">
            <a:avLst/>
          </a:prstGeom>
          <a:noFill/>
        </p:spPr>
      </p:pic>
      <p:pic>
        <p:nvPicPr>
          <p:cNvPr id="4102" name="Picture 6" descr="C:\Users\Séniors de l'Etoile\Documents\Association\Les activites\Courriers 2025\8. octobre Le Freudeneck\Photos freudeneck\IMG_0036.JPG"/>
          <p:cNvPicPr>
            <a:picLocks noChangeAspect="1" noChangeArrowheads="1"/>
          </p:cNvPicPr>
          <p:nvPr/>
        </p:nvPicPr>
        <p:blipFill>
          <a:blip r:embed="rId7" cstate="print"/>
          <a:srcRect/>
          <a:stretch>
            <a:fillRect/>
          </a:stretch>
        </p:blipFill>
        <p:spPr bwMode="auto">
          <a:xfrm>
            <a:off x="4714876" y="4286256"/>
            <a:ext cx="4143404" cy="2383072"/>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l"/>
            <a:r>
              <a:rPr lang="fr-FR" sz="4000" dirty="0" smtClean="0"/>
              <a:t>28 novembre 2025	</a:t>
            </a:r>
            <a:br>
              <a:rPr lang="fr-FR" sz="4000" dirty="0" smtClean="0"/>
            </a:br>
            <a:r>
              <a:rPr lang="fr-FR" sz="4000" dirty="0" smtClean="0"/>
              <a:t>Visite du Parlement Européen </a:t>
            </a:r>
            <a:br>
              <a:rPr lang="fr-FR" sz="4000" dirty="0" smtClean="0"/>
            </a:br>
            <a:r>
              <a:rPr lang="fr-FR" sz="3100" dirty="0" smtClean="0"/>
              <a:t>Organisée par </a:t>
            </a:r>
            <a:r>
              <a:rPr lang="fr-FR" sz="3100" dirty="0" err="1" smtClean="0"/>
              <a:t>B.Gentner</a:t>
            </a:r>
            <a:r>
              <a:rPr lang="fr-FR" sz="3100" dirty="0" smtClean="0"/>
              <a:t> - 20 participants</a:t>
            </a:r>
            <a:br>
              <a:rPr lang="fr-FR" sz="3100" dirty="0" smtClean="0"/>
            </a:br>
            <a:endParaRPr lang="fr-FR" sz="3100" dirty="0"/>
          </a:p>
        </p:txBody>
      </p:sp>
      <p:pic>
        <p:nvPicPr>
          <p:cNvPr id="1026" name="Picture 2" descr="C:\Users\Séniors de l'Etoile\Documents\Association\Les activites\Courriers 2025\9. Parlement europeen\Photos_PE\IMG-20251129-WA0023.jpg"/>
          <p:cNvPicPr>
            <a:picLocks noGrp="1" noChangeAspect="1" noChangeArrowheads="1"/>
          </p:cNvPicPr>
          <p:nvPr>
            <p:ph sz="half" idx="1"/>
          </p:nvPr>
        </p:nvPicPr>
        <p:blipFill>
          <a:blip r:embed="rId3" cstate="print"/>
          <a:srcRect/>
          <a:stretch>
            <a:fillRect/>
          </a:stretch>
        </p:blipFill>
        <p:spPr bwMode="auto">
          <a:xfrm>
            <a:off x="1571604" y="4476733"/>
            <a:ext cx="1785950" cy="2381267"/>
          </a:xfrm>
          <a:prstGeom prst="rect">
            <a:avLst/>
          </a:prstGeom>
          <a:noFill/>
        </p:spPr>
      </p:pic>
      <p:pic>
        <p:nvPicPr>
          <p:cNvPr id="1028" name="Picture 4" descr="C:\Users\Séniors de l'Etoile\Documents\Association\Les activites\Courriers 2025\9. Parlement europeen\Photos_PE\IMG-20251129-WA0004.jpg"/>
          <p:cNvPicPr>
            <a:picLocks noChangeAspect="1" noChangeArrowheads="1"/>
          </p:cNvPicPr>
          <p:nvPr/>
        </p:nvPicPr>
        <p:blipFill>
          <a:blip r:embed="rId4" cstate="print"/>
          <a:srcRect/>
          <a:stretch>
            <a:fillRect/>
          </a:stretch>
        </p:blipFill>
        <p:spPr bwMode="auto">
          <a:xfrm>
            <a:off x="285720" y="1428736"/>
            <a:ext cx="4408374" cy="3071833"/>
          </a:xfrm>
          <a:prstGeom prst="rect">
            <a:avLst/>
          </a:prstGeom>
          <a:noFill/>
        </p:spPr>
      </p:pic>
      <p:pic>
        <p:nvPicPr>
          <p:cNvPr id="1030" name="Picture 6" descr="C:\Users\Séniors de l'Etoile\Documents\Association\Les activites\Courriers 2025\9. Parlement europeen\Photos_PE\IMG-20251128-WA0000.jpg"/>
          <p:cNvPicPr>
            <a:picLocks noChangeAspect="1" noChangeArrowheads="1"/>
          </p:cNvPicPr>
          <p:nvPr/>
        </p:nvPicPr>
        <p:blipFill>
          <a:blip r:embed="rId5" cstate="print"/>
          <a:srcRect/>
          <a:stretch>
            <a:fillRect/>
          </a:stretch>
        </p:blipFill>
        <p:spPr bwMode="auto">
          <a:xfrm>
            <a:off x="5643570" y="1571612"/>
            <a:ext cx="2428892" cy="3071834"/>
          </a:xfrm>
          <a:prstGeom prst="rect">
            <a:avLst/>
          </a:prstGeom>
          <a:noFill/>
        </p:spPr>
      </p:pic>
      <p:pic>
        <p:nvPicPr>
          <p:cNvPr id="1027" name="Picture 3" descr="C:\Users\Séniors de l'Etoile\Documents\Association\Les activites\Courriers 2025\9. Parlement europeen\Photos_PE\IMG_7174.jpeg"/>
          <p:cNvPicPr>
            <a:picLocks noGrp="1" noChangeAspect="1" noChangeArrowheads="1"/>
          </p:cNvPicPr>
          <p:nvPr>
            <p:ph sz="half" idx="2"/>
          </p:nvPr>
        </p:nvPicPr>
        <p:blipFill>
          <a:blip r:embed="rId6" cstate="print"/>
          <a:srcRect/>
          <a:stretch>
            <a:fillRect/>
          </a:stretch>
        </p:blipFill>
        <p:spPr bwMode="auto">
          <a:xfrm>
            <a:off x="4786314" y="3643314"/>
            <a:ext cx="4038600" cy="302895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2214546" y="-357214"/>
            <a:ext cx="6206654" cy="6638580"/>
          </a:xfrm>
        </p:spPr>
        <p:txBody>
          <a:bodyPr>
            <a:normAutofit fontScale="90000"/>
          </a:bodyPr>
          <a:lstStyle/>
          <a:p>
            <a:pPr algn="l"/>
            <a:r>
              <a:rPr lang="fr-FR" dirty="0" smtClean="0"/>
              <a:t>Ordre du jour</a:t>
            </a:r>
            <a:r>
              <a:rPr lang="fr-FR" sz="2700" dirty="0" smtClean="0"/>
              <a:t/>
            </a:r>
            <a:br>
              <a:rPr lang="fr-FR" sz="2700" dirty="0" smtClean="0"/>
            </a:br>
            <a:r>
              <a:rPr lang="fr-FR" sz="2700" b="1" dirty="0" smtClean="0"/>
              <a:t> Assemblée générale ordinaire 2026</a:t>
            </a:r>
            <a:r>
              <a:rPr lang="fr-FR" sz="2700" dirty="0" smtClean="0"/>
              <a:t/>
            </a:r>
            <a:br>
              <a:rPr lang="fr-FR" sz="2700" dirty="0" smtClean="0"/>
            </a:br>
            <a:r>
              <a:rPr lang="fr-FR" sz="2700" dirty="0" smtClean="0">
                <a:solidFill>
                  <a:srgbClr val="FF0000"/>
                </a:solidFill>
              </a:rPr>
              <a:t>1</a:t>
            </a:r>
            <a:r>
              <a:rPr lang="fr-FR" sz="2700" dirty="0" smtClean="0"/>
              <a:t>. Le mot de bienvenue de la Présidente</a:t>
            </a:r>
            <a:br>
              <a:rPr lang="fr-FR" sz="2700" dirty="0" smtClean="0"/>
            </a:br>
            <a:r>
              <a:rPr lang="fr-FR" sz="2700" dirty="0" smtClean="0">
                <a:solidFill>
                  <a:srgbClr val="FF0000"/>
                </a:solidFill>
              </a:rPr>
              <a:t>2</a:t>
            </a:r>
            <a:r>
              <a:rPr lang="fr-FR" sz="2700" dirty="0" smtClean="0"/>
              <a:t>. Lecture et approbation du compte-rendu de   l’AG 2025</a:t>
            </a:r>
            <a:br>
              <a:rPr lang="fr-FR" sz="2700" dirty="0" smtClean="0"/>
            </a:br>
            <a:r>
              <a:rPr lang="fr-FR" sz="2700" dirty="0" smtClean="0">
                <a:solidFill>
                  <a:srgbClr val="FF0000"/>
                </a:solidFill>
              </a:rPr>
              <a:t>3</a:t>
            </a:r>
            <a:r>
              <a:rPr lang="fr-FR" sz="2700" dirty="0" smtClean="0"/>
              <a:t>.Rapport des activités 2025</a:t>
            </a:r>
            <a:br>
              <a:rPr lang="fr-FR" sz="2700" dirty="0" smtClean="0"/>
            </a:br>
            <a:r>
              <a:rPr lang="fr-FR" sz="2700" dirty="0" smtClean="0">
                <a:solidFill>
                  <a:srgbClr val="FF0000"/>
                </a:solidFill>
              </a:rPr>
              <a:t>4</a:t>
            </a:r>
            <a:r>
              <a:rPr lang="fr-FR" sz="2700" dirty="0" smtClean="0"/>
              <a:t>. Présentation des comptes de l’exercice clos par la trésorière</a:t>
            </a:r>
            <a:br>
              <a:rPr lang="fr-FR" sz="2700" dirty="0" smtClean="0"/>
            </a:br>
            <a:r>
              <a:rPr lang="fr-FR" sz="2700" dirty="0" smtClean="0">
                <a:solidFill>
                  <a:srgbClr val="FF0000"/>
                </a:solidFill>
              </a:rPr>
              <a:t>5</a:t>
            </a:r>
            <a:r>
              <a:rPr lang="fr-FR" sz="2700" dirty="0" smtClean="0"/>
              <a:t>. Rapport des vérificateurs aux comptes et quitus à la trésorière</a:t>
            </a:r>
            <a:br>
              <a:rPr lang="fr-FR" sz="2700" dirty="0" smtClean="0"/>
            </a:br>
            <a:r>
              <a:rPr lang="fr-FR" sz="2700" dirty="0" smtClean="0">
                <a:solidFill>
                  <a:srgbClr val="FF0000"/>
                </a:solidFill>
              </a:rPr>
              <a:t>6</a:t>
            </a:r>
            <a:r>
              <a:rPr lang="fr-FR" sz="2700" dirty="0" smtClean="0"/>
              <a:t>. Renouvellement des vérificateurs aux comptes</a:t>
            </a:r>
            <a:br>
              <a:rPr lang="fr-FR" sz="2700" dirty="0" smtClean="0"/>
            </a:br>
            <a:r>
              <a:rPr lang="fr-FR" sz="2700" dirty="0" smtClean="0">
                <a:solidFill>
                  <a:srgbClr val="FF0000"/>
                </a:solidFill>
              </a:rPr>
              <a:t>7</a:t>
            </a:r>
            <a:r>
              <a:rPr lang="fr-FR" sz="2700" dirty="0" smtClean="0"/>
              <a:t>. Candidature pour un nouveau membre du comité</a:t>
            </a:r>
            <a:br>
              <a:rPr lang="fr-FR" sz="2700" dirty="0" smtClean="0"/>
            </a:br>
            <a:r>
              <a:rPr lang="fr-FR" sz="2700" dirty="0" smtClean="0">
                <a:solidFill>
                  <a:srgbClr val="FF0000"/>
                </a:solidFill>
              </a:rPr>
              <a:t>8</a:t>
            </a:r>
            <a:r>
              <a:rPr lang="fr-FR" sz="2700" dirty="0" smtClean="0"/>
              <a:t>. Présentation du programme d’activités 2026</a:t>
            </a:r>
            <a:br>
              <a:rPr lang="fr-FR" sz="2700" dirty="0" smtClean="0"/>
            </a:br>
            <a:r>
              <a:rPr lang="fr-FR" sz="2700" dirty="0" smtClean="0">
                <a:solidFill>
                  <a:srgbClr val="FF0000"/>
                </a:solidFill>
              </a:rPr>
              <a:t>9</a:t>
            </a:r>
            <a:r>
              <a:rPr lang="fr-FR" sz="2700" dirty="0" smtClean="0"/>
              <a:t>. Divers</a:t>
            </a:r>
            <a:br>
              <a:rPr lang="fr-FR" sz="2700" dirty="0" smtClean="0"/>
            </a:br>
            <a:r>
              <a:rPr lang="fr-FR" sz="2700" dirty="0" smtClean="0">
                <a:solidFill>
                  <a:srgbClr val="FF0000"/>
                </a:solidFill>
              </a:rPr>
              <a:t>10</a:t>
            </a:r>
            <a:r>
              <a:rPr lang="fr-FR" sz="2700" dirty="0" smtClean="0"/>
              <a:t>. Visite organisée par la Direction suivi du pot de l’amitié</a:t>
            </a:r>
            <a:endParaRPr lang="fr-FR" sz="2700" dirty="0"/>
          </a:p>
        </p:txBody>
      </p:sp>
      <p:pic>
        <p:nvPicPr>
          <p:cNvPr id="11268" name="Picture 4" descr="C:\Users\roger\Documents\1_retraite_nouveau\espace_membre\programme\2015\Logo_MB_Molsheim_CE_RVB_Seniors.gif"/>
          <p:cNvPicPr>
            <a:picLocks noChangeAspect="1" noChangeArrowheads="1"/>
          </p:cNvPicPr>
          <p:nvPr/>
        </p:nvPicPr>
        <p:blipFill>
          <a:blip r:embed="rId2" cstate="print"/>
          <a:srcRect/>
          <a:stretch>
            <a:fillRect/>
          </a:stretch>
        </p:blipFill>
        <p:spPr bwMode="auto">
          <a:xfrm>
            <a:off x="251520" y="476672"/>
            <a:ext cx="1872208" cy="1224136"/>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8729634" cy="2297106"/>
          </a:xfrm>
        </p:spPr>
        <p:txBody>
          <a:bodyPr>
            <a:normAutofit/>
          </a:bodyPr>
          <a:lstStyle/>
          <a:p>
            <a:pPr algn="l"/>
            <a:r>
              <a:rPr lang="fr-FR" sz="2800" dirty="0" smtClean="0"/>
              <a:t>Décembre 2025	    Repas de fin d’année	</a:t>
            </a:r>
            <a:br>
              <a:rPr lang="fr-FR" sz="2800" dirty="0" smtClean="0"/>
            </a:br>
            <a:r>
              <a:rPr lang="fr-FR" sz="2800" dirty="0" smtClean="0"/>
              <a:t>Restaurant « A l’étoile » Wasselonne	Comité</a:t>
            </a:r>
            <a:br>
              <a:rPr lang="fr-FR" sz="2800" dirty="0" smtClean="0"/>
            </a:br>
            <a:endParaRPr lang="fr-FR" sz="2800" dirty="0"/>
          </a:p>
        </p:txBody>
      </p:sp>
      <p:sp>
        <p:nvSpPr>
          <p:cNvPr id="3" name="Espace réservé du texte 2"/>
          <p:cNvSpPr>
            <a:spLocks noGrp="1"/>
          </p:cNvSpPr>
          <p:nvPr>
            <p:ph type="body" idx="1"/>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pic>
        <p:nvPicPr>
          <p:cNvPr id="1026" name="Picture 2" descr="C:\Users\Séniors de l'Etoile\Documents\Association\Les activites\Courriers 2025\10. Noel\noel 2025\img3.jpg"/>
          <p:cNvPicPr>
            <a:picLocks noGrp="1" noChangeAspect="1" noChangeArrowheads="1"/>
          </p:cNvPicPr>
          <p:nvPr>
            <p:ph sz="quarter" idx="4"/>
          </p:nvPr>
        </p:nvPicPr>
        <p:blipFill>
          <a:blip r:embed="rId2" cstate="print"/>
          <a:srcRect/>
          <a:stretch>
            <a:fillRect/>
          </a:stretch>
        </p:blipFill>
        <p:spPr bwMode="auto">
          <a:xfrm>
            <a:off x="7286644" y="142852"/>
            <a:ext cx="1468803" cy="2004070"/>
          </a:xfrm>
          <a:prstGeom prst="rect">
            <a:avLst/>
          </a:prstGeom>
          <a:noFill/>
        </p:spPr>
      </p:pic>
      <p:pic>
        <p:nvPicPr>
          <p:cNvPr id="1027" name="Picture 3" descr="C:\Users\Séniors de l'Etoile\Documents\Association\Les activites\Courriers 2025\10. Noel\noel 2025\P1030709.JPG"/>
          <p:cNvPicPr>
            <a:picLocks noChangeAspect="1" noChangeArrowheads="1"/>
          </p:cNvPicPr>
          <p:nvPr/>
        </p:nvPicPr>
        <p:blipFill>
          <a:blip r:embed="rId3" cstate="print"/>
          <a:srcRect/>
          <a:stretch>
            <a:fillRect/>
          </a:stretch>
        </p:blipFill>
        <p:spPr bwMode="auto">
          <a:xfrm>
            <a:off x="5143504" y="4429132"/>
            <a:ext cx="3692410" cy="2214578"/>
          </a:xfrm>
          <a:prstGeom prst="rect">
            <a:avLst/>
          </a:prstGeom>
          <a:noFill/>
        </p:spPr>
      </p:pic>
      <p:pic>
        <p:nvPicPr>
          <p:cNvPr id="1028" name="Picture 4" descr="C:\Users\Séniors de l'Etoile\Documents\Association\Les activites\Courriers 2025\10. Noel\noel 2025\P1030718.JPG"/>
          <p:cNvPicPr>
            <a:picLocks noGrp="1" noChangeAspect="1" noChangeArrowheads="1"/>
          </p:cNvPicPr>
          <p:nvPr>
            <p:ph sz="half" idx="2"/>
          </p:nvPr>
        </p:nvPicPr>
        <p:blipFill>
          <a:blip r:embed="rId4" cstate="print"/>
          <a:srcRect/>
          <a:stretch>
            <a:fillRect/>
          </a:stretch>
        </p:blipFill>
        <p:spPr bwMode="auto">
          <a:xfrm>
            <a:off x="5286380" y="2285992"/>
            <a:ext cx="3429024" cy="1928826"/>
          </a:xfrm>
          <a:prstGeom prst="rect">
            <a:avLst/>
          </a:prstGeom>
          <a:noFill/>
        </p:spPr>
      </p:pic>
      <p:pic>
        <p:nvPicPr>
          <p:cNvPr id="1029" name="Picture 5" descr="C:\Users\Séniors de l'Etoile\Documents\Association\Les activites\Courriers 2025\10. Noel\noel 2025\P1030734.JPG"/>
          <p:cNvPicPr>
            <a:picLocks noChangeAspect="1" noChangeArrowheads="1"/>
          </p:cNvPicPr>
          <p:nvPr/>
        </p:nvPicPr>
        <p:blipFill>
          <a:blip r:embed="rId5" cstate="print"/>
          <a:srcRect/>
          <a:stretch>
            <a:fillRect/>
          </a:stretch>
        </p:blipFill>
        <p:spPr bwMode="auto">
          <a:xfrm>
            <a:off x="357158" y="4129126"/>
            <a:ext cx="3857652" cy="2728874"/>
          </a:xfrm>
          <a:prstGeom prst="rect">
            <a:avLst/>
          </a:prstGeom>
          <a:noFill/>
        </p:spPr>
      </p:pic>
      <p:pic>
        <p:nvPicPr>
          <p:cNvPr id="1030" name="Picture 6" descr="C:\Users\Séniors de l'Etoile\Documents\Association\Les activites\Courriers 2025\10. Noel\noel 2025\P1030707.JPG"/>
          <p:cNvPicPr>
            <a:picLocks noChangeAspect="1" noChangeArrowheads="1"/>
          </p:cNvPicPr>
          <p:nvPr/>
        </p:nvPicPr>
        <p:blipFill>
          <a:blip r:embed="rId6" cstate="print"/>
          <a:srcRect/>
          <a:stretch>
            <a:fillRect/>
          </a:stretch>
        </p:blipFill>
        <p:spPr bwMode="auto">
          <a:xfrm>
            <a:off x="285720" y="1500174"/>
            <a:ext cx="3961119" cy="2214578"/>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4669128"/>
          </a:xfrm>
        </p:spPr>
        <p:txBody>
          <a:bodyPr>
            <a:normAutofit/>
          </a:bodyPr>
          <a:lstStyle/>
          <a:p>
            <a:pPr algn="l"/>
            <a:r>
              <a:rPr lang="fr-FR" dirty="0" smtClean="0">
                <a:solidFill>
                  <a:srgbClr val="FF0000"/>
                </a:solidFill>
              </a:rPr>
              <a:t>4. </a:t>
            </a:r>
            <a:r>
              <a:rPr lang="fr-FR" dirty="0" smtClean="0"/>
              <a:t>Présentation des comptes de l’exercice clos</a:t>
            </a:r>
            <a:br>
              <a:rPr lang="fr-FR" dirty="0" smtClean="0"/>
            </a:br>
            <a:r>
              <a:rPr lang="fr-FR" dirty="0" smtClean="0"/>
              <a:t/>
            </a:r>
            <a:br>
              <a:rPr lang="fr-FR" dirty="0" smtClean="0"/>
            </a:br>
            <a:r>
              <a:rPr lang="fr-FR" dirty="0" smtClean="0"/>
              <a:t/>
            </a:r>
            <a:br>
              <a:rPr lang="fr-FR" dirty="0" smtClean="0"/>
            </a:br>
            <a:r>
              <a:rPr lang="fr-FR" dirty="0" smtClean="0"/>
              <a:t>par la trésorière</a:t>
            </a:r>
            <a:br>
              <a:rPr lang="fr-FR" dirty="0" smtClean="0"/>
            </a:br>
            <a:r>
              <a:rPr lang="fr-FR" dirty="0" smtClean="0"/>
              <a:t>Annick RIEBEL</a:t>
            </a:r>
            <a:endParaRPr lang="fr-FR" dirty="0"/>
          </a:p>
        </p:txBody>
      </p:sp>
      <p:pic>
        <p:nvPicPr>
          <p:cNvPr id="62466" name="Picture 2" descr="C:\Users\roger\Pictures\ANNEE 2019\AG 2019\IMG_20190214_152235195.jpg"/>
          <p:cNvPicPr>
            <a:picLocks noChangeAspect="1" noChangeArrowheads="1"/>
          </p:cNvPicPr>
          <p:nvPr/>
        </p:nvPicPr>
        <p:blipFill>
          <a:blip r:embed="rId2" cstate="print"/>
          <a:srcRect l="25942" r="28071"/>
          <a:stretch>
            <a:fillRect/>
          </a:stretch>
        </p:blipFill>
        <p:spPr bwMode="auto">
          <a:xfrm>
            <a:off x="4714876" y="2000240"/>
            <a:ext cx="2808312" cy="3438314"/>
          </a:xfrm>
          <a:prstGeom prst="rect">
            <a:avLst/>
          </a:prstGeom>
          <a:noFill/>
        </p:spPr>
      </p:pic>
      <p:sp>
        <p:nvSpPr>
          <p:cNvPr id="5" name="Espace réservé du contenu 4"/>
          <p:cNvSpPr>
            <a:spLocks noGrp="1"/>
          </p:cNvSpPr>
          <p:nvPr>
            <p:ph idx="1"/>
          </p:nvPr>
        </p:nvSpPr>
        <p:spPr/>
        <p:txBody>
          <a:bodyPr/>
          <a:lstStyle/>
          <a:p>
            <a:endParaRPr lang="fr-F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nvGraphicFramePr>
        <p:xfrm>
          <a:off x="1285852" y="785794"/>
          <a:ext cx="6357982" cy="5691813"/>
        </p:xfrm>
        <a:graphic>
          <a:graphicData uri="http://schemas.openxmlformats.org/drawingml/2006/table">
            <a:tbl>
              <a:tblPr/>
              <a:tblGrid>
                <a:gridCol w="4426762"/>
                <a:gridCol w="965610"/>
                <a:gridCol w="965610"/>
              </a:tblGrid>
              <a:tr h="140103">
                <a:tc>
                  <a:txBody>
                    <a:bodyPr/>
                    <a:lstStyle/>
                    <a:p>
                      <a:pPr algn="l" fontAlgn="b"/>
                      <a:endParaRPr lang="fr-FR" sz="700" b="0" i="0" u="none" strike="noStrike" dirty="0">
                        <a:solidFill>
                          <a:srgbClr val="000000"/>
                        </a:solidFill>
                        <a:latin typeface="Calibri"/>
                      </a:endParaRPr>
                    </a:p>
                  </a:txBody>
                  <a:tcPr marL="4650" marR="4650" marT="4650" marB="0" anchor="b">
                    <a:lnL>
                      <a:noFill/>
                    </a:lnL>
                    <a:lnR>
                      <a:noFill/>
                    </a:lnR>
                    <a:lnT>
                      <a:noFill/>
                    </a:lnT>
                    <a:lnB>
                      <a:noFill/>
                    </a:lnB>
                  </a:tcPr>
                </a:tc>
                <a:tc>
                  <a:txBody>
                    <a:bodyPr/>
                    <a:lstStyle/>
                    <a:p>
                      <a:pPr algn="l" fontAlgn="b"/>
                      <a:endParaRPr lang="fr-FR" sz="700" b="0" i="0" u="none" strike="noStrike">
                        <a:solidFill>
                          <a:srgbClr val="000000"/>
                        </a:solidFill>
                        <a:latin typeface="Calibri"/>
                      </a:endParaRPr>
                    </a:p>
                  </a:txBody>
                  <a:tcPr marL="4650" marR="4650" marT="4650" marB="0" anchor="b">
                    <a:lnL>
                      <a:noFill/>
                    </a:lnL>
                    <a:lnR>
                      <a:noFill/>
                    </a:lnR>
                    <a:lnT>
                      <a:noFill/>
                    </a:lnT>
                    <a:lnB>
                      <a:noFill/>
                    </a:lnB>
                  </a:tcPr>
                </a:tc>
                <a:tc>
                  <a:txBody>
                    <a:bodyPr/>
                    <a:lstStyle/>
                    <a:p>
                      <a:pPr algn="l" fontAlgn="b"/>
                      <a:endParaRPr lang="fr-FR" sz="700" b="0" i="0" u="none" strike="noStrike">
                        <a:solidFill>
                          <a:srgbClr val="000000"/>
                        </a:solidFill>
                        <a:latin typeface="Calibri"/>
                      </a:endParaRPr>
                    </a:p>
                  </a:txBody>
                  <a:tcPr marL="4650" marR="4650" marT="4650" marB="0" anchor="b">
                    <a:lnL>
                      <a:noFill/>
                    </a:lnL>
                    <a:lnR>
                      <a:noFill/>
                    </a:lnR>
                    <a:lnT>
                      <a:noFill/>
                    </a:lnT>
                    <a:lnB>
                      <a:noFill/>
                    </a:lnB>
                  </a:tcPr>
                </a:tc>
              </a:tr>
              <a:tr h="145649">
                <a:tc>
                  <a:txBody>
                    <a:bodyPr/>
                    <a:lstStyle/>
                    <a:p>
                      <a:pPr algn="l" fontAlgn="b"/>
                      <a:r>
                        <a:rPr lang="fr-FR" sz="700" b="0" i="0" u="none" strike="noStrike">
                          <a:solidFill>
                            <a:srgbClr val="000000"/>
                          </a:solidFill>
                          <a:latin typeface="Calibri"/>
                        </a:rPr>
                        <a:t>LES SENIORS DE L'ETOILE</a:t>
                      </a:r>
                    </a:p>
                  </a:txBody>
                  <a:tcPr marL="4650" marR="4650" marT="4650" marB="0" anchor="b">
                    <a:lnL>
                      <a:noFill/>
                    </a:lnL>
                    <a:lnR>
                      <a:noFill/>
                    </a:lnR>
                    <a:lnT>
                      <a:noFill/>
                    </a:lnT>
                    <a:lnB>
                      <a:noFill/>
                    </a:lnB>
                  </a:tcPr>
                </a:tc>
                <a:tc>
                  <a:txBody>
                    <a:bodyPr/>
                    <a:lstStyle/>
                    <a:p>
                      <a:pPr algn="l" fontAlgn="b"/>
                      <a:endParaRPr lang="fr-FR" sz="700" b="0" i="0" u="none" strike="noStrike">
                        <a:solidFill>
                          <a:srgbClr val="000000"/>
                        </a:solidFill>
                        <a:latin typeface="Calibri"/>
                      </a:endParaRPr>
                    </a:p>
                  </a:txBody>
                  <a:tcPr marL="4650" marR="4650" marT="4650" marB="0" anchor="b">
                    <a:lnL>
                      <a:noFill/>
                    </a:lnL>
                    <a:lnR>
                      <a:noFill/>
                    </a:lnR>
                    <a:lnT>
                      <a:noFill/>
                    </a:lnT>
                    <a:lnB>
                      <a:noFill/>
                    </a:lnB>
                  </a:tcPr>
                </a:tc>
                <a:tc>
                  <a:txBody>
                    <a:bodyPr/>
                    <a:lstStyle/>
                    <a:p>
                      <a:pPr algn="l" fontAlgn="b"/>
                      <a:endParaRPr lang="fr-FR" sz="700" b="0" i="0" u="none" strike="noStrike" dirty="0">
                        <a:solidFill>
                          <a:srgbClr val="000000"/>
                        </a:solidFill>
                        <a:latin typeface="Calibri"/>
                      </a:endParaRPr>
                    </a:p>
                  </a:txBody>
                  <a:tcPr marL="4650" marR="4650" marT="4650" marB="0" anchor="b">
                    <a:lnL>
                      <a:noFill/>
                    </a:lnL>
                    <a:lnR>
                      <a:noFill/>
                    </a:lnR>
                    <a:lnT>
                      <a:noFill/>
                    </a:lnT>
                    <a:lnB>
                      <a:noFill/>
                    </a:lnB>
                  </a:tcPr>
                </a:tc>
              </a:tr>
              <a:tr h="140103">
                <a:tc>
                  <a:txBody>
                    <a:bodyPr/>
                    <a:lstStyle/>
                    <a:p>
                      <a:pPr algn="l" fontAlgn="b"/>
                      <a:endParaRPr lang="fr-FR" sz="700" b="0" i="0" u="none" strike="noStrike">
                        <a:solidFill>
                          <a:srgbClr val="000000"/>
                        </a:solidFill>
                        <a:latin typeface="Calibri"/>
                      </a:endParaRPr>
                    </a:p>
                  </a:txBody>
                  <a:tcPr marL="4650" marR="4650" marT="4650" marB="0" anchor="b">
                    <a:lnL>
                      <a:noFill/>
                    </a:lnL>
                    <a:lnR>
                      <a:noFill/>
                    </a:lnR>
                    <a:lnT>
                      <a:noFill/>
                    </a:lnT>
                    <a:lnB>
                      <a:noFill/>
                    </a:lnB>
                  </a:tcPr>
                </a:tc>
                <a:tc>
                  <a:txBody>
                    <a:bodyPr/>
                    <a:lstStyle/>
                    <a:p>
                      <a:pPr algn="l" fontAlgn="b"/>
                      <a:endParaRPr lang="fr-FR" sz="700" b="0" i="0" u="none" strike="noStrike">
                        <a:solidFill>
                          <a:srgbClr val="000000"/>
                        </a:solidFill>
                        <a:latin typeface="Calibri"/>
                      </a:endParaRPr>
                    </a:p>
                  </a:txBody>
                  <a:tcPr marL="4650" marR="4650" marT="4650" marB="0" anchor="b">
                    <a:lnL>
                      <a:noFill/>
                    </a:lnL>
                    <a:lnR>
                      <a:noFill/>
                    </a:lnR>
                    <a:lnT>
                      <a:noFill/>
                    </a:lnT>
                    <a:lnB>
                      <a:noFill/>
                    </a:lnB>
                  </a:tcPr>
                </a:tc>
                <a:tc>
                  <a:txBody>
                    <a:bodyPr/>
                    <a:lstStyle/>
                    <a:p>
                      <a:pPr algn="l" fontAlgn="b"/>
                      <a:endParaRPr lang="fr-FR" sz="700" b="0" i="0" u="none" strike="noStrike" dirty="0">
                        <a:solidFill>
                          <a:srgbClr val="000000"/>
                        </a:solidFill>
                        <a:latin typeface="Calibri"/>
                      </a:endParaRPr>
                    </a:p>
                  </a:txBody>
                  <a:tcPr marL="4650" marR="4650" marT="4650" marB="0" anchor="b">
                    <a:lnL>
                      <a:noFill/>
                    </a:lnL>
                    <a:lnR>
                      <a:noFill/>
                    </a:lnR>
                    <a:lnT>
                      <a:noFill/>
                    </a:lnT>
                    <a:lnB>
                      <a:noFill/>
                    </a:lnB>
                  </a:tcPr>
                </a:tc>
              </a:tr>
              <a:tr h="178033">
                <a:tc gridSpan="3">
                  <a:txBody>
                    <a:bodyPr/>
                    <a:lstStyle/>
                    <a:p>
                      <a:pPr algn="ctr" fontAlgn="b"/>
                      <a:r>
                        <a:rPr lang="fr-FR" sz="900" b="1" i="0" u="none" strike="noStrike" dirty="0">
                          <a:solidFill>
                            <a:srgbClr val="000000"/>
                          </a:solidFill>
                          <a:latin typeface="Calibri"/>
                        </a:rPr>
                        <a:t>COMPTE DE RESULTAT 2025</a:t>
                      </a:r>
                    </a:p>
                  </a:txBody>
                  <a:tcPr marL="4650" marR="4650" marT="4650" marB="0" anchor="b">
                    <a:lnL>
                      <a:noFill/>
                    </a:lnL>
                    <a:lnR>
                      <a:noFill/>
                    </a:lnR>
                    <a:lnT>
                      <a:noFill/>
                    </a:lnT>
                    <a:lnB>
                      <a:noFill/>
                    </a:lnB>
                  </a:tcPr>
                </a:tc>
                <a:tc hMerge="1">
                  <a:txBody>
                    <a:bodyPr/>
                    <a:lstStyle/>
                    <a:p>
                      <a:endParaRPr lang="fr-FR"/>
                    </a:p>
                  </a:txBody>
                  <a:tcPr/>
                </a:tc>
                <a:tc hMerge="1">
                  <a:txBody>
                    <a:bodyPr/>
                    <a:lstStyle/>
                    <a:p>
                      <a:endParaRPr lang="fr-FR"/>
                    </a:p>
                  </a:txBody>
                  <a:tcPr/>
                </a:tc>
              </a:tr>
              <a:tr h="140103">
                <a:tc>
                  <a:txBody>
                    <a:bodyPr/>
                    <a:lstStyle/>
                    <a:p>
                      <a:pPr algn="l" fontAlgn="b"/>
                      <a:endParaRPr lang="fr-FR" sz="700" b="0" i="0" u="none" strike="noStrike">
                        <a:solidFill>
                          <a:srgbClr val="000000"/>
                        </a:solidFill>
                        <a:latin typeface="Calibri"/>
                      </a:endParaRPr>
                    </a:p>
                  </a:txBody>
                  <a:tcPr marL="4650" marR="4650" marT="4650" marB="0" anchor="b">
                    <a:lnL>
                      <a:noFill/>
                    </a:lnL>
                    <a:lnR>
                      <a:noFill/>
                    </a:lnR>
                    <a:lnT>
                      <a:noFill/>
                    </a:lnT>
                    <a:lnB>
                      <a:noFill/>
                    </a:lnB>
                  </a:tcPr>
                </a:tc>
                <a:tc>
                  <a:txBody>
                    <a:bodyPr/>
                    <a:lstStyle/>
                    <a:p>
                      <a:pPr algn="l" fontAlgn="b"/>
                      <a:endParaRPr lang="fr-FR" sz="700" b="0" i="0" u="none" strike="noStrike">
                        <a:solidFill>
                          <a:srgbClr val="000000"/>
                        </a:solidFill>
                        <a:latin typeface="Calibri"/>
                      </a:endParaRPr>
                    </a:p>
                  </a:txBody>
                  <a:tcPr marL="4650" marR="4650" marT="4650" marB="0" anchor="b">
                    <a:lnL>
                      <a:noFill/>
                    </a:lnL>
                    <a:lnR>
                      <a:noFill/>
                    </a:lnR>
                    <a:lnT>
                      <a:noFill/>
                    </a:lnT>
                    <a:lnB>
                      <a:noFill/>
                    </a:lnB>
                  </a:tcPr>
                </a:tc>
                <a:tc>
                  <a:txBody>
                    <a:bodyPr/>
                    <a:lstStyle/>
                    <a:p>
                      <a:pPr algn="l" fontAlgn="b"/>
                      <a:endParaRPr lang="fr-FR" sz="700" b="0" i="0" u="none" strike="noStrike" dirty="0">
                        <a:solidFill>
                          <a:srgbClr val="000000"/>
                        </a:solidFill>
                        <a:latin typeface="Calibri"/>
                      </a:endParaRPr>
                    </a:p>
                  </a:txBody>
                  <a:tcPr marL="4650" marR="4650" marT="4650" marB="0" anchor="b">
                    <a:lnL>
                      <a:noFill/>
                    </a:lnL>
                    <a:lnR>
                      <a:noFill/>
                    </a:lnR>
                    <a:lnT>
                      <a:noFill/>
                    </a:lnT>
                    <a:lnB>
                      <a:noFill/>
                    </a:lnB>
                  </a:tcPr>
                </a:tc>
              </a:tr>
              <a:tr h="140103">
                <a:tc>
                  <a:txBody>
                    <a:bodyPr/>
                    <a:lstStyle/>
                    <a:p>
                      <a:pPr algn="l" fontAlgn="b"/>
                      <a:endParaRPr lang="fr-FR" sz="700" b="0" i="0" u="none" strike="noStrike">
                        <a:solidFill>
                          <a:srgbClr val="000000"/>
                        </a:solidFill>
                        <a:latin typeface="Calibri"/>
                      </a:endParaRPr>
                    </a:p>
                  </a:txBody>
                  <a:tcPr marL="4650" marR="4650" marT="4650" marB="0" anchor="b">
                    <a:lnL>
                      <a:noFill/>
                    </a:lnL>
                    <a:lnR>
                      <a:noFill/>
                    </a:lnR>
                    <a:lnT>
                      <a:noFill/>
                    </a:lnT>
                    <a:lnB>
                      <a:noFill/>
                    </a:lnB>
                  </a:tcPr>
                </a:tc>
                <a:tc>
                  <a:txBody>
                    <a:bodyPr/>
                    <a:lstStyle/>
                    <a:p>
                      <a:pPr algn="r" fontAlgn="b"/>
                      <a:r>
                        <a:rPr lang="fr-FR" sz="700" b="1" i="0" u="none" strike="noStrike">
                          <a:solidFill>
                            <a:srgbClr val="000000"/>
                          </a:solidFill>
                          <a:latin typeface="Calibri"/>
                        </a:rPr>
                        <a:t>RECETTES</a:t>
                      </a:r>
                    </a:p>
                  </a:txBody>
                  <a:tcPr marL="4650" marR="4650" marT="4650" marB="0" anchor="b">
                    <a:lnL>
                      <a:noFill/>
                    </a:lnL>
                    <a:lnR>
                      <a:noFill/>
                    </a:lnR>
                    <a:lnT>
                      <a:noFill/>
                    </a:lnT>
                    <a:lnB>
                      <a:noFill/>
                    </a:lnB>
                  </a:tcPr>
                </a:tc>
                <a:tc>
                  <a:txBody>
                    <a:bodyPr/>
                    <a:lstStyle/>
                    <a:p>
                      <a:pPr algn="r" fontAlgn="b"/>
                      <a:r>
                        <a:rPr lang="fr-FR" sz="700" b="1" i="0" u="none" strike="noStrike" dirty="0">
                          <a:solidFill>
                            <a:srgbClr val="000000"/>
                          </a:solidFill>
                          <a:latin typeface="Calibri"/>
                        </a:rPr>
                        <a:t>DEPENSES</a:t>
                      </a:r>
                    </a:p>
                  </a:txBody>
                  <a:tcPr marL="4650" marR="4650" marT="4650" marB="0" anchor="b">
                    <a:lnL>
                      <a:noFill/>
                    </a:lnL>
                    <a:lnR>
                      <a:noFill/>
                    </a:lnR>
                    <a:lnT>
                      <a:noFill/>
                    </a:lnT>
                    <a:lnB>
                      <a:noFill/>
                    </a:lnB>
                  </a:tcPr>
                </a:tc>
              </a:tr>
              <a:tr h="140103">
                <a:tc>
                  <a:txBody>
                    <a:bodyPr/>
                    <a:lstStyle/>
                    <a:p>
                      <a:pPr algn="l" fontAlgn="b"/>
                      <a:r>
                        <a:rPr lang="fr-FR" sz="700" b="0" i="0" u="none" strike="noStrike">
                          <a:solidFill>
                            <a:srgbClr val="000000"/>
                          </a:solidFill>
                          <a:latin typeface="Calibri"/>
                        </a:rPr>
                        <a:t>Cotisations 2025 (67 membres x 25 €)</a:t>
                      </a:r>
                    </a:p>
                  </a:txBody>
                  <a:tcPr marL="4650" marR="4650" marT="4650" marB="0" anchor="b">
                    <a:lnL>
                      <a:noFill/>
                    </a:lnL>
                    <a:lnR>
                      <a:noFill/>
                    </a:lnR>
                    <a:lnT>
                      <a:noFill/>
                    </a:lnT>
                    <a:lnB>
                      <a:noFill/>
                    </a:lnB>
                  </a:tcPr>
                </a:tc>
                <a:tc>
                  <a:txBody>
                    <a:bodyPr/>
                    <a:lstStyle/>
                    <a:p>
                      <a:pPr algn="r" fontAlgn="b"/>
                      <a:r>
                        <a:rPr lang="fr-FR" sz="700" b="0" i="0" u="none" strike="noStrike">
                          <a:solidFill>
                            <a:srgbClr val="000000"/>
                          </a:solidFill>
                          <a:latin typeface="Calibri"/>
                        </a:rPr>
                        <a:t>1675,00</a:t>
                      </a:r>
                    </a:p>
                  </a:txBody>
                  <a:tcPr marL="4650" marR="4650" marT="4650" marB="0" anchor="b">
                    <a:lnL>
                      <a:noFill/>
                    </a:lnL>
                    <a:lnR>
                      <a:noFill/>
                    </a:lnR>
                    <a:lnT>
                      <a:noFill/>
                    </a:lnT>
                    <a:lnB>
                      <a:noFill/>
                    </a:lnB>
                  </a:tcPr>
                </a:tc>
                <a:tc>
                  <a:txBody>
                    <a:bodyPr/>
                    <a:lstStyle/>
                    <a:p>
                      <a:pPr algn="l" fontAlgn="b"/>
                      <a:endParaRPr lang="fr-FR" sz="700" b="0" i="0" u="none" strike="noStrike" dirty="0">
                        <a:solidFill>
                          <a:srgbClr val="000000"/>
                        </a:solidFill>
                        <a:latin typeface="Calibri"/>
                      </a:endParaRPr>
                    </a:p>
                  </a:txBody>
                  <a:tcPr marL="4650" marR="4650" marT="4650" marB="0" anchor="b">
                    <a:lnL>
                      <a:noFill/>
                    </a:lnL>
                    <a:lnR>
                      <a:noFill/>
                    </a:lnR>
                    <a:lnT>
                      <a:noFill/>
                    </a:lnT>
                    <a:lnB>
                      <a:noFill/>
                    </a:lnB>
                  </a:tcPr>
                </a:tc>
              </a:tr>
              <a:tr h="140103">
                <a:tc>
                  <a:txBody>
                    <a:bodyPr/>
                    <a:lstStyle/>
                    <a:p>
                      <a:pPr algn="l" fontAlgn="b"/>
                      <a:r>
                        <a:rPr lang="fr-FR" sz="700" b="0" i="0" u="none" strike="noStrike">
                          <a:solidFill>
                            <a:srgbClr val="000000"/>
                          </a:solidFill>
                          <a:latin typeface="Calibri"/>
                        </a:rPr>
                        <a:t>Participation excursion du 23/05/25</a:t>
                      </a:r>
                    </a:p>
                  </a:txBody>
                  <a:tcPr marL="4650" marR="4650" marT="4650" marB="0" anchor="b">
                    <a:lnL>
                      <a:noFill/>
                    </a:lnL>
                    <a:lnR>
                      <a:noFill/>
                    </a:lnR>
                    <a:lnT>
                      <a:noFill/>
                    </a:lnT>
                    <a:lnB>
                      <a:noFill/>
                    </a:lnB>
                  </a:tcPr>
                </a:tc>
                <a:tc>
                  <a:txBody>
                    <a:bodyPr/>
                    <a:lstStyle/>
                    <a:p>
                      <a:pPr algn="r" fontAlgn="b"/>
                      <a:r>
                        <a:rPr lang="fr-FR" sz="700" b="0" i="0" u="none" strike="noStrike">
                          <a:solidFill>
                            <a:srgbClr val="000000"/>
                          </a:solidFill>
                          <a:latin typeface="Calibri"/>
                        </a:rPr>
                        <a:t>2400,00</a:t>
                      </a:r>
                    </a:p>
                  </a:txBody>
                  <a:tcPr marL="4650" marR="4650" marT="4650" marB="0" anchor="b">
                    <a:lnL>
                      <a:noFill/>
                    </a:lnL>
                    <a:lnR>
                      <a:noFill/>
                    </a:lnR>
                    <a:lnT>
                      <a:noFill/>
                    </a:lnT>
                    <a:lnB>
                      <a:noFill/>
                    </a:lnB>
                  </a:tcPr>
                </a:tc>
                <a:tc>
                  <a:txBody>
                    <a:bodyPr/>
                    <a:lstStyle/>
                    <a:p>
                      <a:pPr algn="l" fontAlgn="b"/>
                      <a:endParaRPr lang="fr-FR" sz="700" b="0" i="0" u="none" strike="noStrike" dirty="0">
                        <a:solidFill>
                          <a:srgbClr val="000000"/>
                        </a:solidFill>
                        <a:latin typeface="Calibri"/>
                      </a:endParaRPr>
                    </a:p>
                  </a:txBody>
                  <a:tcPr marL="4650" marR="4650" marT="4650" marB="0" anchor="b">
                    <a:lnL>
                      <a:noFill/>
                    </a:lnL>
                    <a:lnR>
                      <a:noFill/>
                    </a:lnR>
                    <a:lnT>
                      <a:noFill/>
                    </a:lnT>
                    <a:lnB>
                      <a:noFill/>
                    </a:lnB>
                  </a:tcPr>
                </a:tc>
              </a:tr>
              <a:tr h="140103">
                <a:tc>
                  <a:txBody>
                    <a:bodyPr/>
                    <a:lstStyle/>
                    <a:p>
                      <a:pPr algn="l" fontAlgn="b"/>
                      <a:r>
                        <a:rPr lang="fr-FR" sz="700" b="0" i="0" u="none" strike="noStrike">
                          <a:solidFill>
                            <a:srgbClr val="000000"/>
                          </a:solidFill>
                          <a:latin typeface="Calibri"/>
                        </a:rPr>
                        <a:t>Participation sortie du 17/06/25 Guirbaden</a:t>
                      </a:r>
                    </a:p>
                  </a:txBody>
                  <a:tcPr marL="4650" marR="4650" marT="4650" marB="0" anchor="b">
                    <a:lnL>
                      <a:noFill/>
                    </a:lnL>
                    <a:lnR>
                      <a:noFill/>
                    </a:lnR>
                    <a:lnT>
                      <a:noFill/>
                    </a:lnT>
                    <a:lnB>
                      <a:noFill/>
                    </a:lnB>
                  </a:tcPr>
                </a:tc>
                <a:tc>
                  <a:txBody>
                    <a:bodyPr/>
                    <a:lstStyle/>
                    <a:p>
                      <a:pPr algn="r" fontAlgn="b"/>
                      <a:r>
                        <a:rPr lang="fr-FR" sz="700" b="0" i="0" u="none" strike="noStrike">
                          <a:solidFill>
                            <a:srgbClr val="000000"/>
                          </a:solidFill>
                          <a:latin typeface="Calibri"/>
                        </a:rPr>
                        <a:t>445,00</a:t>
                      </a:r>
                    </a:p>
                  </a:txBody>
                  <a:tcPr marL="4650" marR="4650" marT="4650" marB="0" anchor="b">
                    <a:lnL>
                      <a:noFill/>
                    </a:lnL>
                    <a:lnR>
                      <a:noFill/>
                    </a:lnR>
                    <a:lnT>
                      <a:noFill/>
                    </a:lnT>
                    <a:lnB>
                      <a:noFill/>
                    </a:lnB>
                  </a:tcPr>
                </a:tc>
                <a:tc>
                  <a:txBody>
                    <a:bodyPr/>
                    <a:lstStyle/>
                    <a:p>
                      <a:pPr algn="l" fontAlgn="b"/>
                      <a:endParaRPr lang="fr-FR" sz="700" b="0" i="0" u="none" strike="noStrike" dirty="0">
                        <a:solidFill>
                          <a:srgbClr val="000000"/>
                        </a:solidFill>
                        <a:latin typeface="Calibri"/>
                      </a:endParaRPr>
                    </a:p>
                  </a:txBody>
                  <a:tcPr marL="4650" marR="4650" marT="4650" marB="0" anchor="b">
                    <a:lnL>
                      <a:noFill/>
                    </a:lnL>
                    <a:lnR>
                      <a:noFill/>
                    </a:lnR>
                    <a:lnT>
                      <a:noFill/>
                    </a:lnT>
                    <a:lnB>
                      <a:noFill/>
                    </a:lnB>
                  </a:tcPr>
                </a:tc>
              </a:tr>
              <a:tr h="140103">
                <a:tc>
                  <a:txBody>
                    <a:bodyPr/>
                    <a:lstStyle/>
                    <a:p>
                      <a:pPr algn="l" fontAlgn="b"/>
                      <a:r>
                        <a:rPr lang="fr-FR" sz="700" b="0" i="0" u="none" strike="noStrike">
                          <a:solidFill>
                            <a:srgbClr val="000000"/>
                          </a:solidFill>
                          <a:latin typeface="Calibri"/>
                        </a:rPr>
                        <a:t>Participation repas Sanglier et vente de boissons</a:t>
                      </a:r>
                    </a:p>
                  </a:txBody>
                  <a:tcPr marL="4650" marR="4650" marT="4650" marB="0" anchor="b">
                    <a:lnL>
                      <a:noFill/>
                    </a:lnL>
                    <a:lnR>
                      <a:noFill/>
                    </a:lnR>
                    <a:lnT>
                      <a:noFill/>
                    </a:lnT>
                    <a:lnB>
                      <a:noFill/>
                    </a:lnB>
                  </a:tcPr>
                </a:tc>
                <a:tc>
                  <a:txBody>
                    <a:bodyPr/>
                    <a:lstStyle/>
                    <a:p>
                      <a:pPr algn="r" fontAlgn="b"/>
                      <a:r>
                        <a:rPr lang="fr-FR" sz="700" b="0" i="0" u="none" strike="noStrike">
                          <a:solidFill>
                            <a:srgbClr val="000000"/>
                          </a:solidFill>
                          <a:latin typeface="Calibri"/>
                        </a:rPr>
                        <a:t>1114,99</a:t>
                      </a:r>
                    </a:p>
                  </a:txBody>
                  <a:tcPr marL="4650" marR="4650" marT="4650" marB="0" anchor="b">
                    <a:lnL>
                      <a:noFill/>
                    </a:lnL>
                    <a:lnR>
                      <a:noFill/>
                    </a:lnR>
                    <a:lnT>
                      <a:noFill/>
                    </a:lnT>
                    <a:lnB>
                      <a:noFill/>
                    </a:lnB>
                  </a:tcPr>
                </a:tc>
                <a:tc>
                  <a:txBody>
                    <a:bodyPr/>
                    <a:lstStyle/>
                    <a:p>
                      <a:pPr algn="l" fontAlgn="b"/>
                      <a:endParaRPr lang="fr-FR" sz="700" b="0" i="0" u="none" strike="noStrike" dirty="0">
                        <a:solidFill>
                          <a:srgbClr val="000000"/>
                        </a:solidFill>
                        <a:latin typeface="Calibri"/>
                      </a:endParaRPr>
                    </a:p>
                  </a:txBody>
                  <a:tcPr marL="4650" marR="4650" marT="4650" marB="0" anchor="b">
                    <a:lnL>
                      <a:noFill/>
                    </a:lnL>
                    <a:lnR>
                      <a:noFill/>
                    </a:lnR>
                    <a:lnT>
                      <a:noFill/>
                    </a:lnT>
                    <a:lnB>
                      <a:noFill/>
                    </a:lnB>
                  </a:tcPr>
                </a:tc>
              </a:tr>
              <a:tr h="140103">
                <a:tc>
                  <a:txBody>
                    <a:bodyPr/>
                    <a:lstStyle/>
                    <a:p>
                      <a:pPr algn="l" fontAlgn="b"/>
                      <a:r>
                        <a:rPr lang="fr-FR" sz="700" b="0" i="0" u="none" strike="noStrike">
                          <a:solidFill>
                            <a:srgbClr val="000000"/>
                          </a:solidFill>
                          <a:latin typeface="Calibri"/>
                        </a:rPr>
                        <a:t>Participation Repas de Noël</a:t>
                      </a:r>
                    </a:p>
                  </a:txBody>
                  <a:tcPr marL="4650" marR="4650" marT="4650" marB="0" anchor="b">
                    <a:lnL>
                      <a:noFill/>
                    </a:lnL>
                    <a:lnR>
                      <a:noFill/>
                    </a:lnR>
                    <a:lnT>
                      <a:noFill/>
                    </a:lnT>
                    <a:lnB>
                      <a:noFill/>
                    </a:lnB>
                  </a:tcPr>
                </a:tc>
                <a:tc>
                  <a:txBody>
                    <a:bodyPr/>
                    <a:lstStyle/>
                    <a:p>
                      <a:pPr algn="r" fontAlgn="b"/>
                      <a:r>
                        <a:rPr lang="fr-FR" sz="700" b="0" i="0" u="none" strike="noStrike">
                          <a:solidFill>
                            <a:srgbClr val="000000"/>
                          </a:solidFill>
                          <a:latin typeface="Calibri"/>
                        </a:rPr>
                        <a:t>2986,00</a:t>
                      </a:r>
                    </a:p>
                  </a:txBody>
                  <a:tcPr marL="4650" marR="4650" marT="4650" marB="0" anchor="b">
                    <a:lnL>
                      <a:noFill/>
                    </a:lnL>
                    <a:lnR>
                      <a:noFill/>
                    </a:lnR>
                    <a:lnT>
                      <a:noFill/>
                    </a:lnT>
                    <a:lnB>
                      <a:noFill/>
                    </a:lnB>
                  </a:tcPr>
                </a:tc>
                <a:tc>
                  <a:txBody>
                    <a:bodyPr/>
                    <a:lstStyle/>
                    <a:p>
                      <a:pPr algn="l" fontAlgn="b"/>
                      <a:endParaRPr lang="fr-FR" sz="700" b="0" i="0" u="none" strike="noStrike" dirty="0">
                        <a:solidFill>
                          <a:srgbClr val="000000"/>
                        </a:solidFill>
                        <a:latin typeface="Calibri"/>
                      </a:endParaRPr>
                    </a:p>
                  </a:txBody>
                  <a:tcPr marL="4650" marR="4650" marT="4650" marB="0" anchor="b">
                    <a:lnL>
                      <a:noFill/>
                    </a:lnL>
                    <a:lnR>
                      <a:noFill/>
                    </a:lnR>
                    <a:lnT>
                      <a:noFill/>
                    </a:lnT>
                    <a:lnB>
                      <a:noFill/>
                    </a:lnB>
                  </a:tcPr>
                </a:tc>
              </a:tr>
              <a:tr h="140103">
                <a:tc>
                  <a:txBody>
                    <a:bodyPr/>
                    <a:lstStyle/>
                    <a:p>
                      <a:pPr algn="l" fontAlgn="b"/>
                      <a:r>
                        <a:rPr lang="fr-FR" sz="700" b="0" i="0" u="none" strike="noStrike">
                          <a:solidFill>
                            <a:srgbClr val="000000"/>
                          </a:solidFill>
                          <a:latin typeface="Calibri"/>
                        </a:rPr>
                        <a:t>Intérets bancaires</a:t>
                      </a:r>
                    </a:p>
                  </a:txBody>
                  <a:tcPr marL="4650" marR="4650" marT="4650" marB="0" anchor="b">
                    <a:lnL>
                      <a:noFill/>
                    </a:lnL>
                    <a:lnR>
                      <a:noFill/>
                    </a:lnR>
                    <a:lnT>
                      <a:noFill/>
                    </a:lnT>
                    <a:lnB>
                      <a:noFill/>
                    </a:lnB>
                  </a:tcPr>
                </a:tc>
                <a:tc>
                  <a:txBody>
                    <a:bodyPr/>
                    <a:lstStyle/>
                    <a:p>
                      <a:pPr algn="r" fontAlgn="b"/>
                      <a:r>
                        <a:rPr lang="fr-FR" sz="700" b="0" i="0" u="none" strike="noStrike">
                          <a:solidFill>
                            <a:srgbClr val="000000"/>
                          </a:solidFill>
                          <a:latin typeface="Calibri"/>
                        </a:rPr>
                        <a:t>85,03</a:t>
                      </a:r>
                    </a:p>
                  </a:txBody>
                  <a:tcPr marL="4650" marR="4650" marT="4650" marB="0" anchor="b">
                    <a:lnL>
                      <a:noFill/>
                    </a:lnL>
                    <a:lnR>
                      <a:noFill/>
                    </a:lnR>
                    <a:lnT>
                      <a:noFill/>
                    </a:lnT>
                    <a:lnB>
                      <a:noFill/>
                    </a:lnB>
                  </a:tcPr>
                </a:tc>
                <a:tc>
                  <a:txBody>
                    <a:bodyPr/>
                    <a:lstStyle/>
                    <a:p>
                      <a:pPr algn="l" fontAlgn="b"/>
                      <a:endParaRPr lang="fr-FR" sz="700" b="0" i="0" u="none" strike="noStrike" dirty="0">
                        <a:solidFill>
                          <a:srgbClr val="000000"/>
                        </a:solidFill>
                        <a:latin typeface="Calibri"/>
                      </a:endParaRPr>
                    </a:p>
                  </a:txBody>
                  <a:tcPr marL="4650" marR="4650" marT="4650" marB="0" anchor="b">
                    <a:lnL>
                      <a:noFill/>
                    </a:lnL>
                    <a:lnR>
                      <a:noFill/>
                    </a:lnR>
                    <a:lnT>
                      <a:noFill/>
                    </a:lnT>
                    <a:lnB>
                      <a:noFill/>
                    </a:lnB>
                  </a:tcPr>
                </a:tc>
              </a:tr>
              <a:tr h="140103">
                <a:tc>
                  <a:txBody>
                    <a:bodyPr/>
                    <a:lstStyle/>
                    <a:p>
                      <a:pPr algn="l" fontAlgn="b"/>
                      <a:endParaRPr lang="fr-FR" sz="700" b="0" i="0" u="none" strike="noStrike">
                        <a:solidFill>
                          <a:srgbClr val="000000"/>
                        </a:solidFill>
                        <a:latin typeface="Calibri"/>
                      </a:endParaRPr>
                    </a:p>
                  </a:txBody>
                  <a:tcPr marL="4650" marR="4650" marT="4650" marB="0" anchor="b">
                    <a:lnL>
                      <a:noFill/>
                    </a:lnL>
                    <a:lnR>
                      <a:noFill/>
                    </a:lnR>
                    <a:lnT>
                      <a:noFill/>
                    </a:lnT>
                    <a:lnB>
                      <a:noFill/>
                    </a:lnB>
                  </a:tcPr>
                </a:tc>
                <a:tc>
                  <a:txBody>
                    <a:bodyPr/>
                    <a:lstStyle/>
                    <a:p>
                      <a:pPr algn="l" fontAlgn="b"/>
                      <a:endParaRPr lang="fr-FR" sz="700" b="0" i="0" u="none" strike="noStrike">
                        <a:solidFill>
                          <a:srgbClr val="000000"/>
                        </a:solidFill>
                        <a:latin typeface="Calibri"/>
                      </a:endParaRPr>
                    </a:p>
                  </a:txBody>
                  <a:tcPr marL="4650" marR="4650" marT="4650" marB="0" anchor="b">
                    <a:lnL>
                      <a:noFill/>
                    </a:lnL>
                    <a:lnR>
                      <a:noFill/>
                    </a:lnR>
                    <a:lnT>
                      <a:noFill/>
                    </a:lnT>
                    <a:lnB>
                      <a:noFill/>
                    </a:lnB>
                  </a:tcPr>
                </a:tc>
                <a:tc>
                  <a:txBody>
                    <a:bodyPr/>
                    <a:lstStyle/>
                    <a:p>
                      <a:pPr algn="l" fontAlgn="b"/>
                      <a:endParaRPr lang="fr-FR" sz="700" b="0" i="0" u="none" strike="noStrike" dirty="0">
                        <a:solidFill>
                          <a:srgbClr val="000000"/>
                        </a:solidFill>
                        <a:latin typeface="Calibri"/>
                      </a:endParaRPr>
                    </a:p>
                  </a:txBody>
                  <a:tcPr marL="4650" marR="4650" marT="4650" marB="0" anchor="b">
                    <a:lnL>
                      <a:noFill/>
                    </a:lnL>
                    <a:lnR>
                      <a:noFill/>
                    </a:lnR>
                    <a:lnT>
                      <a:noFill/>
                    </a:lnT>
                    <a:lnB>
                      <a:noFill/>
                    </a:lnB>
                  </a:tcPr>
                </a:tc>
              </a:tr>
              <a:tr h="140103">
                <a:tc>
                  <a:txBody>
                    <a:bodyPr/>
                    <a:lstStyle/>
                    <a:p>
                      <a:pPr algn="l" fontAlgn="b"/>
                      <a:r>
                        <a:rPr lang="fr-FR" sz="700" b="0" i="0" u="none" strike="noStrike">
                          <a:solidFill>
                            <a:srgbClr val="000000"/>
                          </a:solidFill>
                          <a:latin typeface="Calibri"/>
                        </a:rPr>
                        <a:t>Assurance Groupama</a:t>
                      </a:r>
                    </a:p>
                  </a:txBody>
                  <a:tcPr marL="4650" marR="4650" marT="4650" marB="0" anchor="b">
                    <a:lnL>
                      <a:noFill/>
                    </a:lnL>
                    <a:lnR>
                      <a:noFill/>
                    </a:lnR>
                    <a:lnT>
                      <a:noFill/>
                    </a:lnT>
                    <a:lnB>
                      <a:noFill/>
                    </a:lnB>
                  </a:tcPr>
                </a:tc>
                <a:tc>
                  <a:txBody>
                    <a:bodyPr/>
                    <a:lstStyle/>
                    <a:p>
                      <a:pPr algn="l" fontAlgn="b"/>
                      <a:endParaRPr lang="fr-FR" sz="700" b="0" i="0" u="none" strike="noStrike">
                        <a:solidFill>
                          <a:srgbClr val="000000"/>
                        </a:solidFill>
                        <a:latin typeface="Calibri"/>
                      </a:endParaRPr>
                    </a:p>
                  </a:txBody>
                  <a:tcPr marL="4650" marR="4650" marT="4650" marB="0" anchor="b">
                    <a:lnL>
                      <a:noFill/>
                    </a:lnL>
                    <a:lnR>
                      <a:noFill/>
                    </a:lnR>
                    <a:lnT>
                      <a:noFill/>
                    </a:lnT>
                    <a:lnB>
                      <a:noFill/>
                    </a:lnB>
                  </a:tcPr>
                </a:tc>
                <a:tc>
                  <a:txBody>
                    <a:bodyPr/>
                    <a:lstStyle/>
                    <a:p>
                      <a:pPr algn="r" fontAlgn="b"/>
                      <a:r>
                        <a:rPr lang="fr-FR" sz="700" b="0" i="0" u="none" strike="noStrike" dirty="0">
                          <a:solidFill>
                            <a:srgbClr val="000000"/>
                          </a:solidFill>
                          <a:latin typeface="Calibri"/>
                        </a:rPr>
                        <a:t>100,98</a:t>
                      </a:r>
                    </a:p>
                  </a:txBody>
                  <a:tcPr marL="4650" marR="4650" marT="4650" marB="0" anchor="b">
                    <a:lnL>
                      <a:noFill/>
                    </a:lnL>
                    <a:lnR>
                      <a:noFill/>
                    </a:lnR>
                    <a:lnT>
                      <a:noFill/>
                    </a:lnT>
                    <a:lnB>
                      <a:noFill/>
                    </a:lnB>
                  </a:tcPr>
                </a:tc>
              </a:tr>
              <a:tr h="140103">
                <a:tc>
                  <a:txBody>
                    <a:bodyPr/>
                    <a:lstStyle/>
                    <a:p>
                      <a:pPr algn="l" fontAlgn="b"/>
                      <a:r>
                        <a:rPr lang="fr-FR" sz="700" b="0" i="0" u="none" strike="noStrike">
                          <a:solidFill>
                            <a:srgbClr val="000000"/>
                          </a:solidFill>
                          <a:latin typeface="Calibri"/>
                        </a:rPr>
                        <a:t>Facture OVH (hébergement du site informatique)</a:t>
                      </a:r>
                    </a:p>
                  </a:txBody>
                  <a:tcPr marL="4650" marR="4650" marT="4650" marB="0" anchor="b">
                    <a:lnL>
                      <a:noFill/>
                    </a:lnL>
                    <a:lnR>
                      <a:noFill/>
                    </a:lnR>
                    <a:lnT>
                      <a:noFill/>
                    </a:lnT>
                    <a:lnB>
                      <a:noFill/>
                    </a:lnB>
                  </a:tcPr>
                </a:tc>
                <a:tc>
                  <a:txBody>
                    <a:bodyPr/>
                    <a:lstStyle/>
                    <a:p>
                      <a:pPr algn="l" fontAlgn="b"/>
                      <a:endParaRPr lang="fr-FR" sz="700" b="0" i="0" u="none" strike="noStrike">
                        <a:solidFill>
                          <a:srgbClr val="000000"/>
                        </a:solidFill>
                        <a:latin typeface="Calibri"/>
                      </a:endParaRPr>
                    </a:p>
                  </a:txBody>
                  <a:tcPr marL="4650" marR="4650" marT="4650" marB="0" anchor="b">
                    <a:lnL>
                      <a:noFill/>
                    </a:lnL>
                    <a:lnR>
                      <a:noFill/>
                    </a:lnR>
                    <a:lnT>
                      <a:noFill/>
                    </a:lnT>
                    <a:lnB>
                      <a:noFill/>
                    </a:lnB>
                  </a:tcPr>
                </a:tc>
                <a:tc>
                  <a:txBody>
                    <a:bodyPr/>
                    <a:lstStyle/>
                    <a:p>
                      <a:pPr algn="r" fontAlgn="b"/>
                      <a:r>
                        <a:rPr lang="fr-FR" sz="700" b="0" i="0" u="none" strike="noStrike" dirty="0">
                          <a:solidFill>
                            <a:srgbClr val="000000"/>
                          </a:solidFill>
                          <a:latin typeface="Calibri"/>
                        </a:rPr>
                        <a:t>47,38</a:t>
                      </a:r>
                    </a:p>
                  </a:txBody>
                  <a:tcPr marL="4650" marR="4650" marT="4650" marB="0" anchor="b">
                    <a:lnL>
                      <a:noFill/>
                    </a:lnL>
                    <a:lnR>
                      <a:noFill/>
                    </a:lnR>
                    <a:lnT>
                      <a:noFill/>
                    </a:lnT>
                    <a:lnB>
                      <a:noFill/>
                    </a:lnB>
                  </a:tcPr>
                </a:tc>
              </a:tr>
              <a:tr h="140103">
                <a:tc>
                  <a:txBody>
                    <a:bodyPr/>
                    <a:lstStyle/>
                    <a:p>
                      <a:pPr algn="l" fontAlgn="b"/>
                      <a:r>
                        <a:rPr lang="fr-FR" sz="700" b="0" i="0" u="none" strike="noStrike">
                          <a:solidFill>
                            <a:srgbClr val="000000"/>
                          </a:solidFill>
                          <a:latin typeface="Calibri"/>
                        </a:rPr>
                        <a:t>Frais AG 2024</a:t>
                      </a:r>
                    </a:p>
                  </a:txBody>
                  <a:tcPr marL="4650" marR="4650" marT="4650" marB="0" anchor="b">
                    <a:lnL>
                      <a:noFill/>
                    </a:lnL>
                    <a:lnR>
                      <a:noFill/>
                    </a:lnR>
                    <a:lnT>
                      <a:noFill/>
                    </a:lnT>
                    <a:lnB>
                      <a:noFill/>
                    </a:lnB>
                  </a:tcPr>
                </a:tc>
                <a:tc>
                  <a:txBody>
                    <a:bodyPr/>
                    <a:lstStyle/>
                    <a:p>
                      <a:pPr algn="l" fontAlgn="b"/>
                      <a:endParaRPr lang="fr-FR" sz="700" b="0" i="0" u="none" strike="noStrike">
                        <a:solidFill>
                          <a:srgbClr val="000000"/>
                        </a:solidFill>
                        <a:latin typeface="Calibri"/>
                      </a:endParaRPr>
                    </a:p>
                  </a:txBody>
                  <a:tcPr marL="4650" marR="4650" marT="4650" marB="0" anchor="b">
                    <a:lnL>
                      <a:noFill/>
                    </a:lnL>
                    <a:lnR>
                      <a:noFill/>
                    </a:lnR>
                    <a:lnT>
                      <a:noFill/>
                    </a:lnT>
                    <a:lnB>
                      <a:noFill/>
                    </a:lnB>
                  </a:tcPr>
                </a:tc>
                <a:tc>
                  <a:txBody>
                    <a:bodyPr/>
                    <a:lstStyle/>
                    <a:p>
                      <a:pPr algn="r" fontAlgn="b"/>
                      <a:r>
                        <a:rPr lang="fr-FR" sz="700" b="0" i="0" u="none" strike="noStrike">
                          <a:solidFill>
                            <a:srgbClr val="000000"/>
                          </a:solidFill>
                          <a:latin typeface="Calibri"/>
                        </a:rPr>
                        <a:t>8,40</a:t>
                      </a:r>
                    </a:p>
                  </a:txBody>
                  <a:tcPr marL="4650" marR="4650" marT="4650" marB="0" anchor="b">
                    <a:lnL>
                      <a:noFill/>
                    </a:lnL>
                    <a:lnR>
                      <a:noFill/>
                    </a:lnR>
                    <a:lnT>
                      <a:noFill/>
                    </a:lnT>
                    <a:lnB>
                      <a:noFill/>
                    </a:lnB>
                  </a:tcPr>
                </a:tc>
              </a:tr>
              <a:tr h="140103">
                <a:tc>
                  <a:txBody>
                    <a:bodyPr/>
                    <a:lstStyle/>
                    <a:p>
                      <a:pPr algn="l" fontAlgn="b"/>
                      <a:r>
                        <a:rPr lang="fr-FR" sz="700" b="0" i="0" u="none" strike="noStrike">
                          <a:solidFill>
                            <a:srgbClr val="000000"/>
                          </a:solidFill>
                          <a:latin typeface="Calibri"/>
                        </a:rPr>
                        <a:t>Fournitures (encre + tampon)</a:t>
                      </a:r>
                    </a:p>
                  </a:txBody>
                  <a:tcPr marL="4650" marR="4650" marT="4650" marB="0" anchor="b">
                    <a:lnL>
                      <a:noFill/>
                    </a:lnL>
                    <a:lnR>
                      <a:noFill/>
                    </a:lnR>
                    <a:lnT>
                      <a:noFill/>
                    </a:lnT>
                    <a:lnB>
                      <a:noFill/>
                    </a:lnB>
                  </a:tcPr>
                </a:tc>
                <a:tc>
                  <a:txBody>
                    <a:bodyPr/>
                    <a:lstStyle/>
                    <a:p>
                      <a:pPr algn="l" fontAlgn="b"/>
                      <a:endParaRPr lang="fr-FR" sz="700" b="0" i="0" u="none" strike="noStrike">
                        <a:solidFill>
                          <a:srgbClr val="000000"/>
                        </a:solidFill>
                        <a:latin typeface="Calibri"/>
                      </a:endParaRPr>
                    </a:p>
                  </a:txBody>
                  <a:tcPr marL="4650" marR="4650" marT="4650" marB="0" anchor="b">
                    <a:lnL>
                      <a:noFill/>
                    </a:lnL>
                    <a:lnR>
                      <a:noFill/>
                    </a:lnR>
                    <a:lnT>
                      <a:noFill/>
                    </a:lnT>
                    <a:lnB>
                      <a:noFill/>
                    </a:lnB>
                  </a:tcPr>
                </a:tc>
                <a:tc>
                  <a:txBody>
                    <a:bodyPr/>
                    <a:lstStyle/>
                    <a:p>
                      <a:pPr algn="r" fontAlgn="b"/>
                      <a:r>
                        <a:rPr lang="fr-FR" sz="700" b="0" i="0" u="none" strike="noStrike">
                          <a:solidFill>
                            <a:srgbClr val="000000"/>
                          </a:solidFill>
                          <a:latin typeface="Calibri"/>
                        </a:rPr>
                        <a:t>61,69</a:t>
                      </a:r>
                    </a:p>
                  </a:txBody>
                  <a:tcPr marL="4650" marR="4650" marT="4650" marB="0" anchor="b">
                    <a:lnL>
                      <a:noFill/>
                    </a:lnL>
                    <a:lnR>
                      <a:noFill/>
                    </a:lnR>
                    <a:lnT>
                      <a:noFill/>
                    </a:lnT>
                    <a:lnB>
                      <a:noFill/>
                    </a:lnB>
                  </a:tcPr>
                </a:tc>
              </a:tr>
              <a:tr h="140103">
                <a:tc>
                  <a:txBody>
                    <a:bodyPr/>
                    <a:lstStyle/>
                    <a:p>
                      <a:pPr algn="l" fontAlgn="b"/>
                      <a:r>
                        <a:rPr lang="fr-FR" sz="700" b="0" i="0" u="none" strike="noStrike">
                          <a:solidFill>
                            <a:srgbClr val="000000"/>
                          </a:solidFill>
                          <a:latin typeface="Calibri"/>
                        </a:rPr>
                        <a:t>Dépenses sortie du 27/03/25 Ancienne Douane</a:t>
                      </a:r>
                    </a:p>
                  </a:txBody>
                  <a:tcPr marL="4650" marR="4650" marT="4650" marB="0" anchor="b">
                    <a:lnL>
                      <a:noFill/>
                    </a:lnL>
                    <a:lnR>
                      <a:noFill/>
                    </a:lnR>
                    <a:lnT>
                      <a:noFill/>
                    </a:lnT>
                    <a:lnB>
                      <a:noFill/>
                    </a:lnB>
                  </a:tcPr>
                </a:tc>
                <a:tc>
                  <a:txBody>
                    <a:bodyPr/>
                    <a:lstStyle/>
                    <a:p>
                      <a:pPr algn="l" fontAlgn="b"/>
                      <a:endParaRPr lang="fr-FR" sz="700" b="0" i="0" u="none" strike="noStrike">
                        <a:solidFill>
                          <a:srgbClr val="000000"/>
                        </a:solidFill>
                        <a:latin typeface="Calibri"/>
                      </a:endParaRPr>
                    </a:p>
                  </a:txBody>
                  <a:tcPr marL="4650" marR="4650" marT="4650" marB="0" anchor="b">
                    <a:lnL>
                      <a:noFill/>
                    </a:lnL>
                    <a:lnR>
                      <a:noFill/>
                    </a:lnR>
                    <a:lnT>
                      <a:noFill/>
                    </a:lnT>
                    <a:lnB>
                      <a:noFill/>
                    </a:lnB>
                  </a:tcPr>
                </a:tc>
                <a:tc>
                  <a:txBody>
                    <a:bodyPr/>
                    <a:lstStyle/>
                    <a:p>
                      <a:pPr algn="r" fontAlgn="b"/>
                      <a:r>
                        <a:rPr lang="fr-FR" sz="700" b="0" i="0" u="none" strike="noStrike">
                          <a:solidFill>
                            <a:srgbClr val="000000"/>
                          </a:solidFill>
                          <a:latin typeface="Calibri"/>
                        </a:rPr>
                        <a:t>103,60</a:t>
                      </a:r>
                    </a:p>
                  </a:txBody>
                  <a:tcPr marL="4650" marR="4650" marT="4650" marB="0" anchor="b">
                    <a:lnL>
                      <a:noFill/>
                    </a:lnL>
                    <a:lnR>
                      <a:noFill/>
                    </a:lnR>
                    <a:lnT>
                      <a:noFill/>
                    </a:lnT>
                    <a:lnB>
                      <a:noFill/>
                    </a:lnB>
                  </a:tcPr>
                </a:tc>
              </a:tr>
              <a:tr h="140103">
                <a:tc>
                  <a:txBody>
                    <a:bodyPr/>
                    <a:lstStyle/>
                    <a:p>
                      <a:pPr algn="l" fontAlgn="b"/>
                      <a:r>
                        <a:rPr lang="fr-FR" sz="700" b="0" i="0" u="none" strike="noStrike">
                          <a:solidFill>
                            <a:srgbClr val="000000"/>
                          </a:solidFill>
                          <a:latin typeface="Calibri"/>
                        </a:rPr>
                        <a:t>Dépenses sortie du 17/04/25 Musée historique</a:t>
                      </a:r>
                    </a:p>
                  </a:txBody>
                  <a:tcPr marL="4650" marR="4650" marT="4650" marB="0" anchor="b">
                    <a:lnL>
                      <a:noFill/>
                    </a:lnL>
                    <a:lnR>
                      <a:noFill/>
                    </a:lnR>
                    <a:lnT>
                      <a:noFill/>
                    </a:lnT>
                    <a:lnB>
                      <a:noFill/>
                    </a:lnB>
                  </a:tcPr>
                </a:tc>
                <a:tc>
                  <a:txBody>
                    <a:bodyPr/>
                    <a:lstStyle/>
                    <a:p>
                      <a:pPr algn="l" fontAlgn="b"/>
                      <a:endParaRPr lang="fr-FR" sz="700" b="0" i="0" u="none" strike="noStrike">
                        <a:solidFill>
                          <a:srgbClr val="000000"/>
                        </a:solidFill>
                        <a:latin typeface="Calibri"/>
                      </a:endParaRPr>
                    </a:p>
                  </a:txBody>
                  <a:tcPr marL="4650" marR="4650" marT="4650" marB="0" anchor="b">
                    <a:lnL>
                      <a:noFill/>
                    </a:lnL>
                    <a:lnR>
                      <a:noFill/>
                    </a:lnR>
                    <a:lnT>
                      <a:noFill/>
                    </a:lnT>
                    <a:lnB>
                      <a:noFill/>
                    </a:lnB>
                  </a:tcPr>
                </a:tc>
                <a:tc>
                  <a:txBody>
                    <a:bodyPr/>
                    <a:lstStyle/>
                    <a:p>
                      <a:pPr algn="r" fontAlgn="b"/>
                      <a:r>
                        <a:rPr lang="fr-FR" sz="700" b="0" i="0" u="none" strike="noStrike">
                          <a:solidFill>
                            <a:srgbClr val="000000"/>
                          </a:solidFill>
                          <a:latin typeface="Calibri"/>
                        </a:rPr>
                        <a:t>77,00</a:t>
                      </a:r>
                    </a:p>
                  </a:txBody>
                  <a:tcPr marL="4650" marR="4650" marT="4650" marB="0" anchor="b">
                    <a:lnL>
                      <a:noFill/>
                    </a:lnL>
                    <a:lnR>
                      <a:noFill/>
                    </a:lnR>
                    <a:lnT>
                      <a:noFill/>
                    </a:lnT>
                    <a:lnB>
                      <a:noFill/>
                    </a:lnB>
                  </a:tcPr>
                </a:tc>
              </a:tr>
              <a:tr h="140103">
                <a:tc>
                  <a:txBody>
                    <a:bodyPr/>
                    <a:lstStyle/>
                    <a:p>
                      <a:pPr algn="l" fontAlgn="b"/>
                      <a:r>
                        <a:rPr lang="fr-FR" sz="700" b="0" i="0" u="none" strike="noStrike">
                          <a:solidFill>
                            <a:srgbClr val="000000"/>
                          </a:solidFill>
                          <a:latin typeface="Calibri"/>
                        </a:rPr>
                        <a:t>Dépenses sortie du 27/03/25 Brasserie des éclusiers</a:t>
                      </a:r>
                    </a:p>
                  </a:txBody>
                  <a:tcPr marL="4650" marR="4650" marT="4650" marB="0" anchor="b">
                    <a:lnL>
                      <a:noFill/>
                    </a:lnL>
                    <a:lnR>
                      <a:noFill/>
                    </a:lnR>
                    <a:lnT>
                      <a:noFill/>
                    </a:lnT>
                    <a:lnB>
                      <a:noFill/>
                    </a:lnB>
                  </a:tcPr>
                </a:tc>
                <a:tc>
                  <a:txBody>
                    <a:bodyPr/>
                    <a:lstStyle/>
                    <a:p>
                      <a:pPr algn="l" fontAlgn="b"/>
                      <a:endParaRPr lang="fr-FR" sz="700" b="0" i="0" u="none" strike="noStrike">
                        <a:solidFill>
                          <a:srgbClr val="000000"/>
                        </a:solidFill>
                        <a:latin typeface="Calibri"/>
                      </a:endParaRPr>
                    </a:p>
                  </a:txBody>
                  <a:tcPr marL="4650" marR="4650" marT="4650" marB="0" anchor="b">
                    <a:lnL>
                      <a:noFill/>
                    </a:lnL>
                    <a:lnR>
                      <a:noFill/>
                    </a:lnR>
                    <a:lnT>
                      <a:noFill/>
                    </a:lnT>
                    <a:lnB>
                      <a:noFill/>
                    </a:lnB>
                  </a:tcPr>
                </a:tc>
                <a:tc>
                  <a:txBody>
                    <a:bodyPr/>
                    <a:lstStyle/>
                    <a:p>
                      <a:pPr algn="r" fontAlgn="b"/>
                      <a:r>
                        <a:rPr lang="fr-FR" sz="700" b="0" i="0" u="none" strike="noStrike">
                          <a:solidFill>
                            <a:srgbClr val="000000"/>
                          </a:solidFill>
                          <a:latin typeface="Calibri"/>
                        </a:rPr>
                        <a:t>69,50</a:t>
                      </a:r>
                    </a:p>
                  </a:txBody>
                  <a:tcPr marL="4650" marR="4650" marT="4650" marB="0" anchor="b">
                    <a:lnL>
                      <a:noFill/>
                    </a:lnL>
                    <a:lnR>
                      <a:noFill/>
                    </a:lnR>
                    <a:lnT>
                      <a:noFill/>
                    </a:lnT>
                    <a:lnB>
                      <a:noFill/>
                    </a:lnB>
                  </a:tcPr>
                </a:tc>
              </a:tr>
              <a:tr h="140103">
                <a:tc>
                  <a:txBody>
                    <a:bodyPr/>
                    <a:lstStyle/>
                    <a:p>
                      <a:pPr algn="l" fontAlgn="b"/>
                      <a:r>
                        <a:rPr lang="fr-FR" sz="700" b="0" i="0" u="none" strike="noStrike">
                          <a:solidFill>
                            <a:srgbClr val="000000"/>
                          </a:solidFill>
                          <a:latin typeface="Calibri"/>
                        </a:rPr>
                        <a:t>Dépenses sortie du 23/05/25 Musée Unimog</a:t>
                      </a:r>
                    </a:p>
                  </a:txBody>
                  <a:tcPr marL="4650" marR="4650" marT="4650" marB="0" anchor="b">
                    <a:lnL>
                      <a:noFill/>
                    </a:lnL>
                    <a:lnR>
                      <a:noFill/>
                    </a:lnR>
                    <a:lnT>
                      <a:noFill/>
                    </a:lnT>
                    <a:lnB>
                      <a:noFill/>
                    </a:lnB>
                  </a:tcPr>
                </a:tc>
                <a:tc>
                  <a:txBody>
                    <a:bodyPr/>
                    <a:lstStyle/>
                    <a:p>
                      <a:pPr algn="l" fontAlgn="b"/>
                      <a:endParaRPr lang="fr-FR" sz="700" b="0" i="0" u="none" strike="noStrike">
                        <a:solidFill>
                          <a:srgbClr val="000000"/>
                        </a:solidFill>
                        <a:latin typeface="Calibri"/>
                      </a:endParaRPr>
                    </a:p>
                  </a:txBody>
                  <a:tcPr marL="4650" marR="4650" marT="4650" marB="0" anchor="b">
                    <a:lnL>
                      <a:noFill/>
                    </a:lnL>
                    <a:lnR>
                      <a:noFill/>
                    </a:lnR>
                    <a:lnT>
                      <a:noFill/>
                    </a:lnT>
                    <a:lnB>
                      <a:noFill/>
                    </a:lnB>
                  </a:tcPr>
                </a:tc>
                <a:tc>
                  <a:txBody>
                    <a:bodyPr/>
                    <a:lstStyle/>
                    <a:p>
                      <a:pPr algn="r" fontAlgn="b"/>
                      <a:r>
                        <a:rPr lang="fr-FR" sz="700" b="0" i="0" u="none" strike="noStrike">
                          <a:solidFill>
                            <a:srgbClr val="000000"/>
                          </a:solidFill>
                          <a:latin typeface="Calibri"/>
                        </a:rPr>
                        <a:t>479,00</a:t>
                      </a:r>
                    </a:p>
                  </a:txBody>
                  <a:tcPr marL="4650" marR="4650" marT="4650" marB="0" anchor="b">
                    <a:lnL>
                      <a:noFill/>
                    </a:lnL>
                    <a:lnR>
                      <a:noFill/>
                    </a:lnR>
                    <a:lnT>
                      <a:noFill/>
                    </a:lnT>
                    <a:lnB>
                      <a:noFill/>
                    </a:lnB>
                  </a:tcPr>
                </a:tc>
              </a:tr>
              <a:tr h="140103">
                <a:tc>
                  <a:txBody>
                    <a:bodyPr/>
                    <a:lstStyle/>
                    <a:p>
                      <a:pPr algn="l" fontAlgn="b"/>
                      <a:r>
                        <a:rPr lang="fr-FR" sz="700" b="0" i="0" u="none" strike="noStrike">
                          <a:solidFill>
                            <a:srgbClr val="000000"/>
                          </a:solidFill>
                          <a:latin typeface="Calibri"/>
                        </a:rPr>
                        <a:t>Dépenses sortie du 23/05/25 Restaurant Unimog</a:t>
                      </a:r>
                    </a:p>
                  </a:txBody>
                  <a:tcPr marL="4650" marR="4650" marT="4650" marB="0" anchor="b">
                    <a:lnL>
                      <a:noFill/>
                    </a:lnL>
                    <a:lnR>
                      <a:noFill/>
                    </a:lnR>
                    <a:lnT>
                      <a:noFill/>
                    </a:lnT>
                    <a:lnB>
                      <a:noFill/>
                    </a:lnB>
                  </a:tcPr>
                </a:tc>
                <a:tc>
                  <a:txBody>
                    <a:bodyPr/>
                    <a:lstStyle/>
                    <a:p>
                      <a:pPr algn="l" fontAlgn="b"/>
                      <a:endParaRPr lang="fr-FR" sz="700" b="0" i="0" u="none" strike="noStrike">
                        <a:solidFill>
                          <a:srgbClr val="000000"/>
                        </a:solidFill>
                        <a:latin typeface="Calibri"/>
                      </a:endParaRPr>
                    </a:p>
                  </a:txBody>
                  <a:tcPr marL="4650" marR="4650" marT="4650" marB="0" anchor="b">
                    <a:lnL>
                      <a:noFill/>
                    </a:lnL>
                    <a:lnR>
                      <a:noFill/>
                    </a:lnR>
                    <a:lnT>
                      <a:noFill/>
                    </a:lnT>
                    <a:lnB>
                      <a:noFill/>
                    </a:lnB>
                  </a:tcPr>
                </a:tc>
                <a:tc>
                  <a:txBody>
                    <a:bodyPr/>
                    <a:lstStyle/>
                    <a:p>
                      <a:pPr algn="r" fontAlgn="b"/>
                      <a:r>
                        <a:rPr lang="fr-FR" sz="700" b="0" i="0" u="none" strike="noStrike">
                          <a:solidFill>
                            <a:srgbClr val="000000"/>
                          </a:solidFill>
                          <a:latin typeface="Calibri"/>
                        </a:rPr>
                        <a:t>982,70</a:t>
                      </a:r>
                    </a:p>
                  </a:txBody>
                  <a:tcPr marL="4650" marR="4650" marT="4650" marB="0" anchor="b">
                    <a:lnL>
                      <a:noFill/>
                    </a:lnL>
                    <a:lnR>
                      <a:noFill/>
                    </a:lnR>
                    <a:lnT>
                      <a:noFill/>
                    </a:lnT>
                    <a:lnB>
                      <a:noFill/>
                    </a:lnB>
                  </a:tcPr>
                </a:tc>
              </a:tr>
              <a:tr h="140103">
                <a:tc>
                  <a:txBody>
                    <a:bodyPr/>
                    <a:lstStyle/>
                    <a:p>
                      <a:pPr algn="l" fontAlgn="b"/>
                      <a:r>
                        <a:rPr lang="fr-FR" sz="700" b="0" i="0" u="none" strike="noStrike">
                          <a:solidFill>
                            <a:srgbClr val="000000"/>
                          </a:solidFill>
                          <a:latin typeface="Calibri"/>
                        </a:rPr>
                        <a:t>Dépenses sortie du 23/05/25 Facture JOSY</a:t>
                      </a:r>
                    </a:p>
                  </a:txBody>
                  <a:tcPr marL="4650" marR="4650" marT="4650" marB="0" anchor="b">
                    <a:lnL>
                      <a:noFill/>
                    </a:lnL>
                    <a:lnR>
                      <a:noFill/>
                    </a:lnR>
                    <a:lnT>
                      <a:noFill/>
                    </a:lnT>
                    <a:lnB>
                      <a:noFill/>
                    </a:lnB>
                  </a:tcPr>
                </a:tc>
                <a:tc>
                  <a:txBody>
                    <a:bodyPr/>
                    <a:lstStyle/>
                    <a:p>
                      <a:pPr algn="l" fontAlgn="b"/>
                      <a:endParaRPr lang="fr-FR" sz="700" b="0" i="0" u="none" strike="noStrike">
                        <a:solidFill>
                          <a:srgbClr val="000000"/>
                        </a:solidFill>
                        <a:latin typeface="Calibri"/>
                      </a:endParaRPr>
                    </a:p>
                  </a:txBody>
                  <a:tcPr marL="4650" marR="4650" marT="4650" marB="0" anchor="b">
                    <a:lnL>
                      <a:noFill/>
                    </a:lnL>
                    <a:lnR>
                      <a:noFill/>
                    </a:lnR>
                    <a:lnT>
                      <a:noFill/>
                    </a:lnT>
                    <a:lnB>
                      <a:noFill/>
                    </a:lnB>
                  </a:tcPr>
                </a:tc>
                <a:tc>
                  <a:txBody>
                    <a:bodyPr/>
                    <a:lstStyle/>
                    <a:p>
                      <a:pPr algn="r" fontAlgn="b"/>
                      <a:r>
                        <a:rPr lang="fr-FR" sz="700" b="0" i="0" u="none" strike="noStrike">
                          <a:solidFill>
                            <a:srgbClr val="000000"/>
                          </a:solidFill>
                          <a:latin typeface="Calibri"/>
                        </a:rPr>
                        <a:t>1005,00</a:t>
                      </a:r>
                    </a:p>
                  </a:txBody>
                  <a:tcPr marL="4650" marR="4650" marT="4650" marB="0" anchor="b">
                    <a:lnL>
                      <a:noFill/>
                    </a:lnL>
                    <a:lnR>
                      <a:noFill/>
                    </a:lnR>
                    <a:lnT>
                      <a:noFill/>
                    </a:lnT>
                    <a:lnB>
                      <a:noFill/>
                    </a:lnB>
                  </a:tcPr>
                </a:tc>
              </a:tr>
              <a:tr h="140103">
                <a:tc>
                  <a:txBody>
                    <a:bodyPr/>
                    <a:lstStyle/>
                    <a:p>
                      <a:pPr algn="l" fontAlgn="b"/>
                      <a:r>
                        <a:rPr lang="fr-FR" sz="700" b="0" i="0" u="none" strike="noStrike">
                          <a:solidFill>
                            <a:srgbClr val="000000"/>
                          </a:solidFill>
                          <a:latin typeface="Calibri"/>
                        </a:rPr>
                        <a:t>Dépenses sortie du 19/06/25 Restaurant La Stub</a:t>
                      </a:r>
                    </a:p>
                  </a:txBody>
                  <a:tcPr marL="4650" marR="4650" marT="4650" marB="0" anchor="b">
                    <a:lnL>
                      <a:noFill/>
                    </a:lnL>
                    <a:lnR>
                      <a:noFill/>
                    </a:lnR>
                    <a:lnT>
                      <a:noFill/>
                    </a:lnT>
                    <a:lnB>
                      <a:noFill/>
                    </a:lnB>
                  </a:tcPr>
                </a:tc>
                <a:tc>
                  <a:txBody>
                    <a:bodyPr/>
                    <a:lstStyle/>
                    <a:p>
                      <a:pPr algn="l" fontAlgn="b"/>
                      <a:endParaRPr lang="fr-FR" sz="700" b="0" i="0" u="none" strike="noStrike">
                        <a:solidFill>
                          <a:srgbClr val="000000"/>
                        </a:solidFill>
                        <a:latin typeface="Calibri"/>
                      </a:endParaRPr>
                    </a:p>
                  </a:txBody>
                  <a:tcPr marL="4650" marR="4650" marT="4650" marB="0" anchor="b">
                    <a:lnL>
                      <a:noFill/>
                    </a:lnL>
                    <a:lnR>
                      <a:noFill/>
                    </a:lnR>
                    <a:lnT>
                      <a:noFill/>
                    </a:lnT>
                    <a:lnB>
                      <a:noFill/>
                    </a:lnB>
                  </a:tcPr>
                </a:tc>
                <a:tc>
                  <a:txBody>
                    <a:bodyPr/>
                    <a:lstStyle/>
                    <a:p>
                      <a:pPr algn="r" fontAlgn="b"/>
                      <a:r>
                        <a:rPr lang="fr-FR" sz="700" b="0" i="0" u="none" strike="noStrike">
                          <a:solidFill>
                            <a:srgbClr val="000000"/>
                          </a:solidFill>
                          <a:latin typeface="Calibri"/>
                        </a:rPr>
                        <a:t>456,00</a:t>
                      </a:r>
                    </a:p>
                  </a:txBody>
                  <a:tcPr marL="4650" marR="4650" marT="4650" marB="0" anchor="b">
                    <a:lnL>
                      <a:noFill/>
                    </a:lnL>
                    <a:lnR>
                      <a:noFill/>
                    </a:lnR>
                    <a:lnT>
                      <a:noFill/>
                    </a:lnT>
                    <a:lnB>
                      <a:noFill/>
                    </a:lnB>
                  </a:tcPr>
                </a:tc>
              </a:tr>
              <a:tr h="140103">
                <a:tc>
                  <a:txBody>
                    <a:bodyPr/>
                    <a:lstStyle/>
                    <a:p>
                      <a:pPr algn="l" fontAlgn="b"/>
                      <a:r>
                        <a:rPr lang="fr-FR" sz="700" b="0" i="0" u="none" strike="noStrike">
                          <a:solidFill>
                            <a:srgbClr val="000000"/>
                          </a:solidFill>
                          <a:latin typeface="Calibri"/>
                        </a:rPr>
                        <a:t>Dépenses sortie du 19/06/25 Amis du Guirbaden</a:t>
                      </a:r>
                    </a:p>
                  </a:txBody>
                  <a:tcPr marL="4650" marR="4650" marT="4650" marB="0" anchor="b">
                    <a:lnL>
                      <a:noFill/>
                    </a:lnL>
                    <a:lnR>
                      <a:noFill/>
                    </a:lnR>
                    <a:lnT>
                      <a:noFill/>
                    </a:lnT>
                    <a:lnB>
                      <a:noFill/>
                    </a:lnB>
                  </a:tcPr>
                </a:tc>
                <a:tc>
                  <a:txBody>
                    <a:bodyPr/>
                    <a:lstStyle/>
                    <a:p>
                      <a:pPr algn="l" fontAlgn="b"/>
                      <a:endParaRPr lang="fr-FR" sz="700" b="0" i="0" u="none" strike="noStrike">
                        <a:solidFill>
                          <a:srgbClr val="000000"/>
                        </a:solidFill>
                        <a:latin typeface="Calibri"/>
                      </a:endParaRPr>
                    </a:p>
                  </a:txBody>
                  <a:tcPr marL="4650" marR="4650" marT="4650" marB="0" anchor="b">
                    <a:lnL>
                      <a:noFill/>
                    </a:lnL>
                    <a:lnR>
                      <a:noFill/>
                    </a:lnR>
                    <a:lnT>
                      <a:noFill/>
                    </a:lnT>
                    <a:lnB>
                      <a:noFill/>
                    </a:lnB>
                  </a:tcPr>
                </a:tc>
                <a:tc>
                  <a:txBody>
                    <a:bodyPr/>
                    <a:lstStyle/>
                    <a:p>
                      <a:pPr algn="r" fontAlgn="b"/>
                      <a:r>
                        <a:rPr lang="fr-FR" sz="700" b="0" i="0" u="none" strike="noStrike">
                          <a:solidFill>
                            <a:srgbClr val="000000"/>
                          </a:solidFill>
                          <a:latin typeface="Calibri"/>
                        </a:rPr>
                        <a:t>90,00</a:t>
                      </a:r>
                    </a:p>
                  </a:txBody>
                  <a:tcPr marL="4650" marR="4650" marT="4650" marB="0" anchor="b">
                    <a:lnL>
                      <a:noFill/>
                    </a:lnL>
                    <a:lnR>
                      <a:noFill/>
                    </a:lnR>
                    <a:lnT>
                      <a:noFill/>
                    </a:lnT>
                    <a:lnB>
                      <a:noFill/>
                    </a:lnB>
                  </a:tcPr>
                </a:tc>
              </a:tr>
              <a:tr h="140103">
                <a:tc>
                  <a:txBody>
                    <a:bodyPr/>
                    <a:lstStyle/>
                    <a:p>
                      <a:pPr algn="l" fontAlgn="b"/>
                      <a:r>
                        <a:rPr lang="fr-FR" sz="700" b="0" i="0" u="none" strike="noStrike">
                          <a:solidFill>
                            <a:srgbClr val="000000"/>
                          </a:solidFill>
                          <a:latin typeface="Calibri"/>
                        </a:rPr>
                        <a:t>Dépenses sortie du 17/07/25 Resto Col de la Charbonnière</a:t>
                      </a:r>
                    </a:p>
                  </a:txBody>
                  <a:tcPr marL="4650" marR="4650" marT="4650" marB="0" anchor="b">
                    <a:lnL>
                      <a:noFill/>
                    </a:lnL>
                    <a:lnR>
                      <a:noFill/>
                    </a:lnR>
                    <a:lnT>
                      <a:noFill/>
                    </a:lnT>
                    <a:lnB>
                      <a:noFill/>
                    </a:lnB>
                  </a:tcPr>
                </a:tc>
                <a:tc>
                  <a:txBody>
                    <a:bodyPr/>
                    <a:lstStyle/>
                    <a:p>
                      <a:pPr algn="l" fontAlgn="b"/>
                      <a:endParaRPr lang="fr-FR" sz="700" b="0" i="0" u="none" strike="noStrike">
                        <a:solidFill>
                          <a:srgbClr val="000000"/>
                        </a:solidFill>
                        <a:latin typeface="Calibri"/>
                      </a:endParaRPr>
                    </a:p>
                  </a:txBody>
                  <a:tcPr marL="4650" marR="4650" marT="4650" marB="0" anchor="b">
                    <a:lnL>
                      <a:noFill/>
                    </a:lnL>
                    <a:lnR>
                      <a:noFill/>
                    </a:lnR>
                    <a:lnT>
                      <a:noFill/>
                    </a:lnT>
                    <a:lnB>
                      <a:noFill/>
                    </a:lnB>
                  </a:tcPr>
                </a:tc>
                <a:tc>
                  <a:txBody>
                    <a:bodyPr/>
                    <a:lstStyle/>
                    <a:p>
                      <a:pPr algn="r" fontAlgn="b"/>
                      <a:r>
                        <a:rPr lang="fr-FR" sz="700" b="0" i="0" u="none" strike="noStrike">
                          <a:solidFill>
                            <a:srgbClr val="000000"/>
                          </a:solidFill>
                          <a:latin typeface="Calibri"/>
                        </a:rPr>
                        <a:t>76,60</a:t>
                      </a:r>
                    </a:p>
                  </a:txBody>
                  <a:tcPr marL="4650" marR="4650" marT="4650" marB="0" anchor="b">
                    <a:lnL>
                      <a:noFill/>
                    </a:lnL>
                    <a:lnR>
                      <a:noFill/>
                    </a:lnR>
                    <a:lnT>
                      <a:noFill/>
                    </a:lnT>
                    <a:lnB>
                      <a:noFill/>
                    </a:lnB>
                  </a:tcPr>
                </a:tc>
              </a:tr>
              <a:tr h="140103">
                <a:tc>
                  <a:txBody>
                    <a:bodyPr/>
                    <a:lstStyle/>
                    <a:p>
                      <a:pPr algn="l" fontAlgn="b"/>
                      <a:r>
                        <a:rPr lang="fr-FR" sz="700" b="0" i="0" u="none" strike="noStrike">
                          <a:solidFill>
                            <a:srgbClr val="000000"/>
                          </a:solidFill>
                          <a:latin typeface="Calibri"/>
                        </a:rPr>
                        <a:t>Dépenses repas Sanglier à la broche</a:t>
                      </a:r>
                    </a:p>
                  </a:txBody>
                  <a:tcPr marL="4650" marR="4650" marT="4650" marB="0" anchor="b">
                    <a:lnL>
                      <a:noFill/>
                    </a:lnL>
                    <a:lnR>
                      <a:noFill/>
                    </a:lnR>
                    <a:lnT>
                      <a:noFill/>
                    </a:lnT>
                    <a:lnB>
                      <a:noFill/>
                    </a:lnB>
                  </a:tcPr>
                </a:tc>
                <a:tc>
                  <a:txBody>
                    <a:bodyPr/>
                    <a:lstStyle/>
                    <a:p>
                      <a:pPr algn="l" fontAlgn="b"/>
                      <a:endParaRPr lang="fr-FR" sz="700" b="0" i="0" u="none" strike="noStrike">
                        <a:solidFill>
                          <a:srgbClr val="000000"/>
                        </a:solidFill>
                        <a:latin typeface="Calibri"/>
                      </a:endParaRPr>
                    </a:p>
                  </a:txBody>
                  <a:tcPr marL="4650" marR="4650" marT="4650" marB="0" anchor="b">
                    <a:lnL>
                      <a:noFill/>
                    </a:lnL>
                    <a:lnR>
                      <a:noFill/>
                    </a:lnR>
                    <a:lnT>
                      <a:noFill/>
                    </a:lnT>
                    <a:lnB>
                      <a:noFill/>
                    </a:lnB>
                  </a:tcPr>
                </a:tc>
                <a:tc>
                  <a:txBody>
                    <a:bodyPr/>
                    <a:lstStyle/>
                    <a:p>
                      <a:pPr algn="r" fontAlgn="b"/>
                      <a:r>
                        <a:rPr lang="fr-FR" sz="700" b="0" i="0" u="none" strike="noStrike">
                          <a:solidFill>
                            <a:srgbClr val="000000"/>
                          </a:solidFill>
                          <a:latin typeface="Calibri"/>
                        </a:rPr>
                        <a:t>1189,37</a:t>
                      </a:r>
                    </a:p>
                  </a:txBody>
                  <a:tcPr marL="4650" marR="4650" marT="4650" marB="0" anchor="b">
                    <a:lnL>
                      <a:noFill/>
                    </a:lnL>
                    <a:lnR>
                      <a:noFill/>
                    </a:lnR>
                    <a:lnT>
                      <a:noFill/>
                    </a:lnT>
                    <a:lnB>
                      <a:noFill/>
                    </a:lnB>
                  </a:tcPr>
                </a:tc>
              </a:tr>
              <a:tr h="140103">
                <a:tc>
                  <a:txBody>
                    <a:bodyPr/>
                    <a:lstStyle/>
                    <a:p>
                      <a:pPr algn="l" fontAlgn="b"/>
                      <a:r>
                        <a:rPr lang="fr-FR" sz="700" b="0" i="0" u="none" strike="noStrike">
                          <a:solidFill>
                            <a:srgbClr val="000000"/>
                          </a:solidFill>
                          <a:latin typeface="Calibri"/>
                        </a:rPr>
                        <a:t>Dépense sortie du 19/09/25 Mont Ste Odile</a:t>
                      </a:r>
                    </a:p>
                  </a:txBody>
                  <a:tcPr marL="4650" marR="4650" marT="4650" marB="0" anchor="b">
                    <a:lnL>
                      <a:noFill/>
                    </a:lnL>
                    <a:lnR>
                      <a:noFill/>
                    </a:lnR>
                    <a:lnT>
                      <a:noFill/>
                    </a:lnT>
                    <a:lnB>
                      <a:noFill/>
                    </a:lnB>
                  </a:tcPr>
                </a:tc>
                <a:tc>
                  <a:txBody>
                    <a:bodyPr/>
                    <a:lstStyle/>
                    <a:p>
                      <a:pPr algn="l" fontAlgn="b"/>
                      <a:endParaRPr lang="fr-FR" sz="700" b="0" i="0" u="none" strike="noStrike">
                        <a:solidFill>
                          <a:srgbClr val="000000"/>
                        </a:solidFill>
                        <a:latin typeface="Calibri"/>
                      </a:endParaRPr>
                    </a:p>
                  </a:txBody>
                  <a:tcPr marL="4650" marR="4650" marT="4650" marB="0" anchor="b">
                    <a:lnL>
                      <a:noFill/>
                    </a:lnL>
                    <a:lnR>
                      <a:noFill/>
                    </a:lnR>
                    <a:lnT>
                      <a:noFill/>
                    </a:lnT>
                    <a:lnB>
                      <a:noFill/>
                    </a:lnB>
                  </a:tcPr>
                </a:tc>
                <a:tc>
                  <a:txBody>
                    <a:bodyPr/>
                    <a:lstStyle/>
                    <a:p>
                      <a:pPr algn="r" fontAlgn="b"/>
                      <a:r>
                        <a:rPr lang="fr-FR" sz="700" b="0" i="0" u="none" strike="noStrike">
                          <a:solidFill>
                            <a:srgbClr val="000000"/>
                          </a:solidFill>
                          <a:latin typeface="Calibri"/>
                        </a:rPr>
                        <a:t>76,60</a:t>
                      </a:r>
                    </a:p>
                  </a:txBody>
                  <a:tcPr marL="4650" marR="4650" marT="4650" marB="0" anchor="b">
                    <a:lnL>
                      <a:noFill/>
                    </a:lnL>
                    <a:lnR>
                      <a:noFill/>
                    </a:lnR>
                    <a:lnT>
                      <a:noFill/>
                    </a:lnT>
                    <a:lnB>
                      <a:noFill/>
                    </a:lnB>
                  </a:tcPr>
                </a:tc>
              </a:tr>
              <a:tr h="140103">
                <a:tc>
                  <a:txBody>
                    <a:bodyPr/>
                    <a:lstStyle/>
                    <a:p>
                      <a:pPr algn="l" fontAlgn="b"/>
                      <a:r>
                        <a:rPr lang="fr-FR" sz="700" b="0" i="0" u="none" strike="noStrike">
                          <a:solidFill>
                            <a:srgbClr val="000000"/>
                          </a:solidFill>
                          <a:latin typeface="Calibri"/>
                        </a:rPr>
                        <a:t>Dépense sortie du 09/10/25 Freudeneck</a:t>
                      </a:r>
                    </a:p>
                  </a:txBody>
                  <a:tcPr marL="4650" marR="4650" marT="4650" marB="0" anchor="b">
                    <a:lnL>
                      <a:noFill/>
                    </a:lnL>
                    <a:lnR>
                      <a:noFill/>
                    </a:lnR>
                    <a:lnT>
                      <a:noFill/>
                    </a:lnT>
                    <a:lnB>
                      <a:noFill/>
                    </a:lnB>
                  </a:tcPr>
                </a:tc>
                <a:tc>
                  <a:txBody>
                    <a:bodyPr/>
                    <a:lstStyle/>
                    <a:p>
                      <a:pPr algn="l" fontAlgn="b"/>
                      <a:endParaRPr lang="fr-FR" sz="700" b="0" i="0" u="none" strike="noStrike">
                        <a:solidFill>
                          <a:srgbClr val="000000"/>
                        </a:solidFill>
                        <a:latin typeface="Calibri"/>
                      </a:endParaRPr>
                    </a:p>
                  </a:txBody>
                  <a:tcPr marL="4650" marR="4650" marT="4650" marB="0" anchor="b">
                    <a:lnL>
                      <a:noFill/>
                    </a:lnL>
                    <a:lnR>
                      <a:noFill/>
                    </a:lnR>
                    <a:lnT>
                      <a:noFill/>
                    </a:lnT>
                    <a:lnB>
                      <a:noFill/>
                    </a:lnB>
                  </a:tcPr>
                </a:tc>
                <a:tc>
                  <a:txBody>
                    <a:bodyPr/>
                    <a:lstStyle/>
                    <a:p>
                      <a:pPr algn="r" fontAlgn="b"/>
                      <a:r>
                        <a:rPr lang="fr-FR" sz="700" b="0" i="0" u="none" strike="noStrike">
                          <a:solidFill>
                            <a:srgbClr val="000000"/>
                          </a:solidFill>
                          <a:latin typeface="Calibri"/>
                        </a:rPr>
                        <a:t>82,30</a:t>
                      </a:r>
                    </a:p>
                  </a:txBody>
                  <a:tcPr marL="4650" marR="4650" marT="4650" marB="0" anchor="b">
                    <a:lnL>
                      <a:noFill/>
                    </a:lnL>
                    <a:lnR>
                      <a:noFill/>
                    </a:lnR>
                    <a:lnT>
                      <a:noFill/>
                    </a:lnT>
                    <a:lnB>
                      <a:noFill/>
                    </a:lnB>
                  </a:tcPr>
                </a:tc>
              </a:tr>
              <a:tr h="140103">
                <a:tc>
                  <a:txBody>
                    <a:bodyPr/>
                    <a:lstStyle/>
                    <a:p>
                      <a:pPr algn="l" fontAlgn="b"/>
                      <a:r>
                        <a:rPr lang="fr-FR" sz="700" b="0" i="0" u="none" strike="noStrike">
                          <a:solidFill>
                            <a:srgbClr val="000000"/>
                          </a:solidFill>
                          <a:latin typeface="Calibri"/>
                        </a:rPr>
                        <a:t>Repas de Noël  fact Hostellerie à l'Etoile</a:t>
                      </a:r>
                    </a:p>
                  </a:txBody>
                  <a:tcPr marL="4650" marR="4650" marT="4650" marB="0" anchor="b">
                    <a:lnL>
                      <a:noFill/>
                    </a:lnL>
                    <a:lnR>
                      <a:noFill/>
                    </a:lnR>
                    <a:lnT>
                      <a:noFill/>
                    </a:lnT>
                    <a:lnB>
                      <a:noFill/>
                    </a:lnB>
                  </a:tcPr>
                </a:tc>
                <a:tc>
                  <a:txBody>
                    <a:bodyPr/>
                    <a:lstStyle/>
                    <a:p>
                      <a:pPr algn="l" fontAlgn="b"/>
                      <a:endParaRPr lang="fr-FR" sz="700" b="0" i="0" u="none" strike="noStrike">
                        <a:solidFill>
                          <a:srgbClr val="000000"/>
                        </a:solidFill>
                        <a:latin typeface="Calibri"/>
                      </a:endParaRPr>
                    </a:p>
                  </a:txBody>
                  <a:tcPr marL="4650" marR="4650" marT="4650" marB="0" anchor="b">
                    <a:lnL>
                      <a:noFill/>
                    </a:lnL>
                    <a:lnR>
                      <a:noFill/>
                    </a:lnR>
                    <a:lnT>
                      <a:noFill/>
                    </a:lnT>
                    <a:lnB>
                      <a:noFill/>
                    </a:lnB>
                  </a:tcPr>
                </a:tc>
                <a:tc>
                  <a:txBody>
                    <a:bodyPr/>
                    <a:lstStyle/>
                    <a:p>
                      <a:pPr algn="r" fontAlgn="b"/>
                      <a:r>
                        <a:rPr lang="fr-FR" sz="700" b="0" i="0" u="none" strike="noStrike">
                          <a:solidFill>
                            <a:srgbClr val="000000"/>
                          </a:solidFill>
                          <a:latin typeface="Calibri"/>
                        </a:rPr>
                        <a:t>3402,00</a:t>
                      </a:r>
                    </a:p>
                  </a:txBody>
                  <a:tcPr marL="4650" marR="4650" marT="4650" marB="0" anchor="b">
                    <a:lnL>
                      <a:noFill/>
                    </a:lnL>
                    <a:lnR>
                      <a:noFill/>
                    </a:lnR>
                    <a:lnT>
                      <a:noFill/>
                    </a:lnT>
                    <a:lnB>
                      <a:noFill/>
                    </a:lnB>
                  </a:tcPr>
                </a:tc>
              </a:tr>
              <a:tr h="140103">
                <a:tc>
                  <a:txBody>
                    <a:bodyPr/>
                    <a:lstStyle/>
                    <a:p>
                      <a:pPr algn="l" fontAlgn="b"/>
                      <a:r>
                        <a:rPr lang="fr-FR" sz="700" b="0" i="0" u="none" strike="noStrike">
                          <a:solidFill>
                            <a:srgbClr val="000000"/>
                          </a:solidFill>
                          <a:latin typeface="Calibri"/>
                        </a:rPr>
                        <a:t>Repas de Noël orchestre Dominik</a:t>
                      </a:r>
                    </a:p>
                  </a:txBody>
                  <a:tcPr marL="4650" marR="4650" marT="4650" marB="0" anchor="b">
                    <a:lnL>
                      <a:noFill/>
                    </a:lnL>
                    <a:lnR>
                      <a:noFill/>
                    </a:lnR>
                    <a:lnT>
                      <a:noFill/>
                    </a:lnT>
                    <a:lnB>
                      <a:noFill/>
                    </a:lnB>
                  </a:tcPr>
                </a:tc>
                <a:tc>
                  <a:txBody>
                    <a:bodyPr/>
                    <a:lstStyle/>
                    <a:p>
                      <a:pPr algn="l" fontAlgn="b"/>
                      <a:endParaRPr lang="fr-FR" sz="700" b="0" i="0" u="none" strike="noStrike">
                        <a:solidFill>
                          <a:srgbClr val="000000"/>
                        </a:solidFill>
                        <a:latin typeface="Calibri"/>
                      </a:endParaRPr>
                    </a:p>
                  </a:txBody>
                  <a:tcPr marL="4650" marR="4650" marT="4650" marB="0" anchor="b">
                    <a:lnL>
                      <a:noFill/>
                    </a:lnL>
                    <a:lnR>
                      <a:noFill/>
                    </a:lnR>
                    <a:lnT>
                      <a:noFill/>
                    </a:lnT>
                    <a:lnB>
                      <a:noFill/>
                    </a:lnB>
                  </a:tcPr>
                </a:tc>
                <a:tc>
                  <a:txBody>
                    <a:bodyPr/>
                    <a:lstStyle/>
                    <a:p>
                      <a:pPr algn="r" fontAlgn="b"/>
                      <a:r>
                        <a:rPr lang="fr-FR" sz="700" b="0" i="0" u="none" strike="noStrike">
                          <a:solidFill>
                            <a:srgbClr val="000000"/>
                          </a:solidFill>
                          <a:latin typeface="Calibri"/>
                        </a:rPr>
                        <a:t>300,00</a:t>
                      </a:r>
                    </a:p>
                  </a:txBody>
                  <a:tcPr marL="4650" marR="4650" marT="4650" marB="0" anchor="b">
                    <a:lnL>
                      <a:noFill/>
                    </a:lnL>
                    <a:lnR>
                      <a:noFill/>
                    </a:lnR>
                    <a:lnT>
                      <a:noFill/>
                    </a:lnT>
                    <a:lnB>
                      <a:noFill/>
                    </a:lnB>
                  </a:tcPr>
                </a:tc>
              </a:tr>
              <a:tr h="140103">
                <a:tc>
                  <a:txBody>
                    <a:bodyPr/>
                    <a:lstStyle/>
                    <a:p>
                      <a:pPr algn="l" fontAlgn="b"/>
                      <a:r>
                        <a:rPr lang="fr-FR" sz="700" b="0" i="0" u="none" strike="noStrike">
                          <a:solidFill>
                            <a:srgbClr val="000000"/>
                          </a:solidFill>
                          <a:latin typeface="Calibri"/>
                        </a:rPr>
                        <a:t>Frais postaux</a:t>
                      </a:r>
                    </a:p>
                  </a:txBody>
                  <a:tcPr marL="4650" marR="4650" marT="4650" marB="0" anchor="b">
                    <a:lnL>
                      <a:noFill/>
                    </a:lnL>
                    <a:lnR>
                      <a:noFill/>
                    </a:lnR>
                    <a:lnT>
                      <a:noFill/>
                    </a:lnT>
                    <a:lnB>
                      <a:noFill/>
                    </a:lnB>
                  </a:tcPr>
                </a:tc>
                <a:tc>
                  <a:txBody>
                    <a:bodyPr/>
                    <a:lstStyle/>
                    <a:p>
                      <a:pPr algn="l" fontAlgn="b"/>
                      <a:endParaRPr lang="fr-FR" sz="700" b="0" i="0" u="none" strike="noStrike">
                        <a:solidFill>
                          <a:srgbClr val="000000"/>
                        </a:solidFill>
                        <a:latin typeface="Calibri"/>
                      </a:endParaRPr>
                    </a:p>
                  </a:txBody>
                  <a:tcPr marL="4650" marR="4650" marT="4650" marB="0" anchor="b">
                    <a:lnL>
                      <a:noFill/>
                    </a:lnL>
                    <a:lnR>
                      <a:noFill/>
                    </a:lnR>
                    <a:lnT>
                      <a:noFill/>
                    </a:lnT>
                    <a:lnB>
                      <a:noFill/>
                    </a:lnB>
                  </a:tcPr>
                </a:tc>
                <a:tc>
                  <a:txBody>
                    <a:bodyPr/>
                    <a:lstStyle/>
                    <a:p>
                      <a:pPr algn="r" fontAlgn="b"/>
                      <a:r>
                        <a:rPr lang="fr-FR" sz="700" b="0" i="0" u="none" strike="noStrike">
                          <a:solidFill>
                            <a:srgbClr val="000000"/>
                          </a:solidFill>
                          <a:latin typeface="Calibri"/>
                        </a:rPr>
                        <a:t>27,80</a:t>
                      </a:r>
                    </a:p>
                  </a:txBody>
                  <a:tcPr marL="4650" marR="4650" marT="4650" marB="0" anchor="b">
                    <a:lnL>
                      <a:noFill/>
                    </a:lnL>
                    <a:lnR>
                      <a:noFill/>
                    </a:lnR>
                    <a:lnT>
                      <a:noFill/>
                    </a:lnT>
                    <a:lnB>
                      <a:noFill/>
                    </a:lnB>
                  </a:tcPr>
                </a:tc>
              </a:tr>
              <a:tr h="140103">
                <a:tc>
                  <a:txBody>
                    <a:bodyPr/>
                    <a:lstStyle/>
                    <a:p>
                      <a:pPr algn="l" fontAlgn="b"/>
                      <a:endParaRPr lang="fr-FR" sz="700" b="0" i="0" u="none" strike="noStrike">
                        <a:solidFill>
                          <a:srgbClr val="000000"/>
                        </a:solidFill>
                        <a:latin typeface="Calibri"/>
                      </a:endParaRPr>
                    </a:p>
                  </a:txBody>
                  <a:tcPr marL="4650" marR="4650" marT="4650" marB="0" anchor="b">
                    <a:lnL>
                      <a:noFill/>
                    </a:lnL>
                    <a:lnR>
                      <a:noFill/>
                    </a:lnR>
                    <a:lnT>
                      <a:noFill/>
                    </a:lnT>
                    <a:lnB>
                      <a:noFill/>
                    </a:lnB>
                  </a:tcPr>
                </a:tc>
                <a:tc>
                  <a:txBody>
                    <a:bodyPr/>
                    <a:lstStyle/>
                    <a:p>
                      <a:pPr algn="l" fontAlgn="b"/>
                      <a:endParaRPr lang="fr-FR" sz="700" b="0" i="0" u="none" strike="noStrike">
                        <a:solidFill>
                          <a:srgbClr val="000000"/>
                        </a:solidFill>
                        <a:latin typeface="Calibri"/>
                      </a:endParaRPr>
                    </a:p>
                  </a:txBody>
                  <a:tcPr marL="4650" marR="4650" marT="4650" marB="0" anchor="b">
                    <a:lnL>
                      <a:noFill/>
                    </a:lnL>
                    <a:lnR>
                      <a:noFill/>
                    </a:lnR>
                    <a:lnT>
                      <a:noFill/>
                    </a:lnT>
                    <a:lnB>
                      <a:noFill/>
                    </a:lnB>
                  </a:tcPr>
                </a:tc>
                <a:tc>
                  <a:txBody>
                    <a:bodyPr/>
                    <a:lstStyle/>
                    <a:p>
                      <a:pPr algn="l" fontAlgn="b"/>
                      <a:endParaRPr lang="fr-FR" sz="700" b="0" i="0" u="none" strike="noStrike">
                        <a:solidFill>
                          <a:srgbClr val="000000"/>
                        </a:solidFill>
                        <a:latin typeface="Calibri"/>
                      </a:endParaRPr>
                    </a:p>
                  </a:txBody>
                  <a:tcPr marL="4650" marR="4650" marT="4650" marB="0" anchor="b">
                    <a:lnL>
                      <a:noFill/>
                    </a:lnL>
                    <a:lnR>
                      <a:noFill/>
                    </a:lnR>
                    <a:lnT>
                      <a:noFill/>
                    </a:lnT>
                    <a:lnB>
                      <a:noFill/>
                    </a:lnB>
                  </a:tcPr>
                </a:tc>
              </a:tr>
              <a:tr h="151778">
                <a:tc>
                  <a:txBody>
                    <a:bodyPr/>
                    <a:lstStyle/>
                    <a:p>
                      <a:pPr algn="l" fontAlgn="b"/>
                      <a:r>
                        <a:rPr lang="fr-FR" sz="700" b="1" i="0" u="none" strike="noStrike">
                          <a:solidFill>
                            <a:srgbClr val="000000"/>
                          </a:solidFill>
                          <a:latin typeface="Calibri"/>
                        </a:rPr>
                        <a:t>TOTAL</a:t>
                      </a:r>
                    </a:p>
                  </a:txBody>
                  <a:tcPr marL="4650" marR="4650" marT="4650" marB="0" anchor="b">
                    <a:lnL>
                      <a:noFill/>
                    </a:lnL>
                    <a:lnR>
                      <a:noFill/>
                    </a:lnR>
                    <a:lnT>
                      <a:noFill/>
                    </a:lnT>
                    <a:lnB>
                      <a:noFill/>
                    </a:lnB>
                  </a:tcPr>
                </a:tc>
                <a:tc>
                  <a:txBody>
                    <a:bodyPr/>
                    <a:lstStyle/>
                    <a:p>
                      <a:pPr algn="r" fontAlgn="b"/>
                      <a:r>
                        <a:rPr lang="fr-FR" sz="700" b="1" i="0" u="none" strike="noStrike">
                          <a:solidFill>
                            <a:srgbClr val="000000"/>
                          </a:solidFill>
                          <a:latin typeface="Calibri"/>
                        </a:rPr>
                        <a:t>8706,02</a:t>
                      </a:r>
                    </a:p>
                  </a:txBody>
                  <a:tcPr marL="4650" marR="4650" marT="4650" marB="0" anchor="b">
                    <a:lnL>
                      <a:noFill/>
                    </a:lnL>
                    <a:lnR>
                      <a:noFill/>
                    </a:lnR>
                    <a:lnT>
                      <a:noFill/>
                    </a:lnT>
                    <a:lnB>
                      <a:noFill/>
                    </a:lnB>
                  </a:tcPr>
                </a:tc>
                <a:tc>
                  <a:txBody>
                    <a:bodyPr/>
                    <a:lstStyle/>
                    <a:p>
                      <a:pPr algn="r" fontAlgn="b"/>
                      <a:r>
                        <a:rPr lang="fr-FR" sz="700" b="1" i="0" u="none" strike="noStrike">
                          <a:solidFill>
                            <a:srgbClr val="000000"/>
                          </a:solidFill>
                          <a:latin typeface="Calibri"/>
                        </a:rPr>
                        <a:t>8635,92</a:t>
                      </a:r>
                    </a:p>
                  </a:txBody>
                  <a:tcPr marL="4650" marR="4650" marT="4650" marB="0" anchor="b">
                    <a:lnL>
                      <a:noFill/>
                    </a:lnL>
                    <a:lnR>
                      <a:noFill/>
                    </a:lnR>
                    <a:lnT>
                      <a:noFill/>
                    </a:lnT>
                    <a:lnB>
                      <a:noFill/>
                    </a:lnB>
                  </a:tcPr>
                </a:tc>
              </a:tr>
              <a:tr h="39131">
                <a:tc>
                  <a:txBody>
                    <a:bodyPr/>
                    <a:lstStyle/>
                    <a:p>
                      <a:pPr algn="l" fontAlgn="b"/>
                      <a:endParaRPr lang="fr-FR" sz="700" b="0" i="0" u="none" strike="noStrike">
                        <a:solidFill>
                          <a:srgbClr val="000000"/>
                        </a:solidFill>
                        <a:latin typeface="Calibri"/>
                      </a:endParaRPr>
                    </a:p>
                  </a:txBody>
                  <a:tcPr marL="4650" marR="4650" marT="4650" marB="0" anchor="b">
                    <a:lnL>
                      <a:noFill/>
                    </a:lnL>
                    <a:lnR>
                      <a:noFill/>
                    </a:lnR>
                    <a:lnT>
                      <a:noFill/>
                    </a:lnT>
                    <a:lnB>
                      <a:noFill/>
                    </a:lnB>
                  </a:tcPr>
                </a:tc>
                <a:tc>
                  <a:txBody>
                    <a:bodyPr/>
                    <a:lstStyle/>
                    <a:p>
                      <a:pPr algn="l" fontAlgn="b"/>
                      <a:endParaRPr lang="fr-FR" sz="700" b="0" i="0" u="none" strike="noStrike">
                        <a:solidFill>
                          <a:srgbClr val="000000"/>
                        </a:solidFill>
                        <a:latin typeface="Calibri"/>
                      </a:endParaRPr>
                    </a:p>
                  </a:txBody>
                  <a:tcPr marL="4650" marR="4650" marT="4650" marB="0" anchor="b">
                    <a:lnL>
                      <a:noFill/>
                    </a:lnL>
                    <a:lnR>
                      <a:noFill/>
                    </a:lnR>
                    <a:lnT>
                      <a:noFill/>
                    </a:lnT>
                    <a:lnB>
                      <a:noFill/>
                    </a:lnB>
                  </a:tcPr>
                </a:tc>
                <a:tc>
                  <a:txBody>
                    <a:bodyPr/>
                    <a:lstStyle/>
                    <a:p>
                      <a:pPr algn="l" fontAlgn="b"/>
                      <a:endParaRPr lang="fr-FR" sz="700" b="0" i="0" u="none" strike="noStrike">
                        <a:solidFill>
                          <a:srgbClr val="000000"/>
                        </a:solidFill>
                        <a:latin typeface="Calibri"/>
                      </a:endParaRPr>
                    </a:p>
                  </a:txBody>
                  <a:tcPr marL="4650" marR="4650" marT="4650" marB="0" anchor="b">
                    <a:lnL>
                      <a:noFill/>
                    </a:lnL>
                    <a:lnR>
                      <a:noFill/>
                    </a:lnR>
                    <a:lnT>
                      <a:noFill/>
                    </a:lnT>
                    <a:lnB>
                      <a:noFill/>
                    </a:lnB>
                  </a:tcPr>
                </a:tc>
              </a:tr>
              <a:tr h="761830">
                <a:tc>
                  <a:txBody>
                    <a:bodyPr/>
                    <a:lstStyle/>
                    <a:p>
                      <a:pPr algn="l" fontAlgn="b"/>
                      <a:r>
                        <a:rPr lang="fr-FR" sz="1600" b="1" i="0" u="none" strike="noStrike" dirty="0">
                          <a:solidFill>
                            <a:srgbClr val="000000"/>
                          </a:solidFill>
                          <a:latin typeface="Calibri"/>
                        </a:rPr>
                        <a:t>RESULTAT</a:t>
                      </a:r>
                    </a:p>
                  </a:txBody>
                  <a:tcPr marL="4650" marR="4650" marT="4650" marB="0" anchor="b">
                    <a:lnL>
                      <a:noFill/>
                    </a:lnL>
                    <a:lnR>
                      <a:noFill/>
                    </a:lnR>
                    <a:lnT>
                      <a:noFill/>
                    </a:lnT>
                    <a:lnB>
                      <a:noFill/>
                    </a:lnB>
                  </a:tcPr>
                </a:tc>
                <a:tc>
                  <a:txBody>
                    <a:bodyPr/>
                    <a:lstStyle/>
                    <a:p>
                      <a:pPr algn="r" fontAlgn="b"/>
                      <a:r>
                        <a:rPr lang="fr-FR" sz="1600" b="1" i="0" u="none" strike="noStrike" dirty="0">
                          <a:solidFill>
                            <a:srgbClr val="000000"/>
                          </a:solidFill>
                          <a:latin typeface="Calibri"/>
                        </a:rPr>
                        <a:t>70,10</a:t>
                      </a:r>
                    </a:p>
                  </a:txBody>
                  <a:tcPr marL="4650" marR="4650" marT="4650" marB="0" anchor="b">
                    <a:lnL>
                      <a:noFill/>
                    </a:lnL>
                    <a:lnR>
                      <a:noFill/>
                    </a:lnR>
                    <a:lnT>
                      <a:noFill/>
                    </a:lnT>
                    <a:lnB>
                      <a:noFill/>
                    </a:lnB>
                  </a:tcPr>
                </a:tc>
                <a:tc>
                  <a:txBody>
                    <a:bodyPr/>
                    <a:lstStyle/>
                    <a:p>
                      <a:pPr algn="l" fontAlgn="b"/>
                      <a:endParaRPr lang="fr-FR" sz="700" b="0" i="0" u="none" strike="noStrike" dirty="0">
                        <a:solidFill>
                          <a:srgbClr val="000000"/>
                        </a:solidFill>
                        <a:latin typeface="Calibri"/>
                      </a:endParaRPr>
                    </a:p>
                  </a:txBody>
                  <a:tcPr marL="4650" marR="4650" marT="4650" marB="0" anchor="b">
                    <a:lnL>
                      <a:noFill/>
                    </a:lnL>
                    <a:lnR>
                      <a:noFill/>
                    </a:lnR>
                    <a:lnT>
                      <a:noFill/>
                    </a:lnT>
                    <a:lnB>
                      <a:noFill/>
                    </a:lnB>
                  </a:tcPr>
                </a:tc>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graphicFrame>
        <p:nvGraphicFramePr>
          <p:cNvPr id="3" name="Tableau 2"/>
          <p:cNvGraphicFramePr>
            <a:graphicFrameLocks noGrp="1"/>
          </p:cNvGraphicFramePr>
          <p:nvPr/>
        </p:nvGraphicFramePr>
        <p:xfrm>
          <a:off x="1357290" y="500042"/>
          <a:ext cx="6715172" cy="4929220"/>
        </p:xfrm>
        <a:graphic>
          <a:graphicData uri="http://schemas.openxmlformats.org/drawingml/2006/table">
            <a:tbl>
              <a:tblPr/>
              <a:tblGrid>
                <a:gridCol w="1783980"/>
                <a:gridCol w="1598850"/>
                <a:gridCol w="1666171"/>
                <a:gridCol w="1666171"/>
              </a:tblGrid>
              <a:tr h="284378">
                <a:tc>
                  <a:txBody>
                    <a:bodyPr/>
                    <a:lstStyle/>
                    <a:p>
                      <a:pPr algn="l" fontAlgn="b"/>
                      <a:endParaRPr lang="fr-FR" sz="1100" b="0" i="0" u="none" strike="noStrike" dirty="0">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fr-FR"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fr-FR"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fr-FR" sz="1100" b="0" i="0" u="none" strike="noStrike">
                        <a:solidFill>
                          <a:srgbClr val="000000"/>
                        </a:solidFill>
                        <a:latin typeface="Calibri"/>
                      </a:endParaRPr>
                    </a:p>
                  </a:txBody>
                  <a:tcPr marL="7620" marR="7620" marT="7620" marB="0" anchor="b">
                    <a:lnL>
                      <a:noFill/>
                    </a:lnL>
                    <a:lnR>
                      <a:noFill/>
                    </a:lnR>
                    <a:lnT>
                      <a:noFill/>
                    </a:lnT>
                    <a:lnB>
                      <a:noFill/>
                    </a:lnB>
                  </a:tcPr>
                </a:tc>
              </a:tr>
              <a:tr h="284378">
                <a:tc>
                  <a:txBody>
                    <a:bodyPr/>
                    <a:lstStyle/>
                    <a:p>
                      <a:pPr algn="l" fontAlgn="b"/>
                      <a:endParaRPr lang="fr-FR"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fr-FR"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fr-FR"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fr-FR" sz="1100" b="0" i="0" u="none" strike="noStrike">
                        <a:solidFill>
                          <a:srgbClr val="000000"/>
                        </a:solidFill>
                        <a:latin typeface="Calibri"/>
                      </a:endParaRPr>
                    </a:p>
                  </a:txBody>
                  <a:tcPr marL="7620" marR="7620" marT="7620" marB="0" anchor="b">
                    <a:lnL>
                      <a:noFill/>
                    </a:lnL>
                    <a:lnR>
                      <a:noFill/>
                    </a:lnR>
                    <a:lnT>
                      <a:noFill/>
                    </a:lnT>
                    <a:lnB>
                      <a:noFill/>
                    </a:lnB>
                  </a:tcPr>
                </a:tc>
              </a:tr>
              <a:tr h="284378">
                <a:tc gridSpan="2">
                  <a:txBody>
                    <a:bodyPr/>
                    <a:lstStyle/>
                    <a:p>
                      <a:pPr algn="l" fontAlgn="b"/>
                      <a:r>
                        <a:rPr lang="fr-FR" sz="1100" b="0" i="0" u="none" strike="noStrike" dirty="0">
                          <a:solidFill>
                            <a:srgbClr val="000000"/>
                          </a:solidFill>
                          <a:latin typeface="Calibri"/>
                        </a:rPr>
                        <a:t>LES SENIORS DE L’ETOILE</a:t>
                      </a:r>
                    </a:p>
                  </a:txBody>
                  <a:tcPr marL="7620" marR="7620" marT="7620" marB="0" anchor="b">
                    <a:lnL>
                      <a:noFill/>
                    </a:lnL>
                    <a:lnR>
                      <a:noFill/>
                    </a:lnR>
                    <a:lnT>
                      <a:noFill/>
                    </a:lnT>
                    <a:lnB>
                      <a:noFill/>
                    </a:lnB>
                  </a:tcPr>
                </a:tc>
                <a:tc hMerge="1">
                  <a:txBody>
                    <a:bodyPr/>
                    <a:lstStyle/>
                    <a:p>
                      <a:endParaRPr lang="fr-FR"/>
                    </a:p>
                  </a:txBody>
                  <a:tcPr/>
                </a:tc>
                <a:tc>
                  <a:txBody>
                    <a:bodyPr/>
                    <a:lstStyle/>
                    <a:p>
                      <a:pPr algn="l" fontAlgn="b"/>
                      <a:endParaRPr lang="fr-FR"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fr-FR" sz="1100" b="0" i="0" u="none" strike="noStrike">
                        <a:solidFill>
                          <a:srgbClr val="000000"/>
                        </a:solidFill>
                        <a:latin typeface="Calibri"/>
                      </a:endParaRPr>
                    </a:p>
                  </a:txBody>
                  <a:tcPr marL="7620" marR="7620" marT="7620" marB="0" anchor="b">
                    <a:lnL>
                      <a:noFill/>
                    </a:lnL>
                    <a:lnR>
                      <a:noFill/>
                    </a:lnR>
                    <a:lnT>
                      <a:noFill/>
                    </a:lnT>
                    <a:lnB>
                      <a:noFill/>
                    </a:lnB>
                  </a:tcPr>
                </a:tc>
              </a:tr>
              <a:tr h="284378">
                <a:tc>
                  <a:txBody>
                    <a:bodyPr/>
                    <a:lstStyle/>
                    <a:p>
                      <a:pPr algn="l" fontAlgn="b"/>
                      <a:endParaRPr lang="fr-FR"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fr-FR"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fr-FR"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fr-FR" sz="1100" b="0" i="0" u="none" strike="noStrike">
                        <a:solidFill>
                          <a:srgbClr val="000000"/>
                        </a:solidFill>
                        <a:latin typeface="Calibri"/>
                      </a:endParaRPr>
                    </a:p>
                  </a:txBody>
                  <a:tcPr marL="7620" marR="7620" marT="7620" marB="0" anchor="b">
                    <a:lnL>
                      <a:noFill/>
                    </a:lnL>
                    <a:lnR>
                      <a:noFill/>
                    </a:lnR>
                    <a:lnT>
                      <a:noFill/>
                    </a:lnT>
                    <a:lnB>
                      <a:noFill/>
                    </a:lnB>
                  </a:tcPr>
                </a:tc>
              </a:tr>
              <a:tr h="355473">
                <a:tc gridSpan="4">
                  <a:txBody>
                    <a:bodyPr/>
                    <a:lstStyle/>
                    <a:p>
                      <a:pPr algn="ctr" fontAlgn="b"/>
                      <a:r>
                        <a:rPr lang="fr-FR" sz="1400" b="1" i="0" u="none" strike="noStrike">
                          <a:solidFill>
                            <a:srgbClr val="000000"/>
                          </a:solidFill>
                          <a:latin typeface="Calibri"/>
                        </a:rPr>
                        <a:t>SITUATION FINANCIERE AU 31/12/2025</a:t>
                      </a:r>
                    </a:p>
                  </a:txBody>
                  <a:tcPr marL="7620" marR="7620" marT="7620" marB="0" anchor="b">
                    <a:lnL>
                      <a:noFill/>
                    </a:lnL>
                    <a:lnR>
                      <a:noFill/>
                    </a:lnR>
                    <a:lnT>
                      <a:noFill/>
                    </a:lnT>
                    <a:lnB>
                      <a:noFill/>
                    </a:lnB>
                  </a:tcPr>
                </a:tc>
                <a:tc hMerge="1">
                  <a:txBody>
                    <a:bodyPr/>
                    <a:lstStyle/>
                    <a:p>
                      <a:endParaRPr lang="fr-FR"/>
                    </a:p>
                  </a:txBody>
                  <a:tcPr/>
                </a:tc>
                <a:tc hMerge="1">
                  <a:txBody>
                    <a:bodyPr/>
                    <a:lstStyle/>
                    <a:p>
                      <a:endParaRPr lang="fr-FR"/>
                    </a:p>
                  </a:txBody>
                  <a:tcPr/>
                </a:tc>
                <a:tc hMerge="1">
                  <a:txBody>
                    <a:bodyPr/>
                    <a:lstStyle/>
                    <a:p>
                      <a:endParaRPr lang="fr-FR"/>
                    </a:p>
                  </a:txBody>
                  <a:tcPr/>
                </a:tc>
              </a:tr>
              <a:tr h="284378">
                <a:tc>
                  <a:txBody>
                    <a:bodyPr/>
                    <a:lstStyle/>
                    <a:p>
                      <a:pPr algn="l" fontAlgn="b"/>
                      <a:endParaRPr lang="fr-FR"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r>
                        <a:rPr lang="fr-FR" sz="1100" b="0" i="0" u="none" strike="noStrike">
                          <a:solidFill>
                            <a:srgbClr val="000000"/>
                          </a:solidFill>
                          <a:latin typeface="Calibri"/>
                        </a:rPr>
                        <a:t>en EURO</a:t>
                      </a:r>
                    </a:p>
                  </a:txBody>
                  <a:tcPr marL="7620" marR="7620" marT="7620" marB="0" anchor="b">
                    <a:lnL>
                      <a:noFill/>
                    </a:lnL>
                    <a:lnR>
                      <a:noFill/>
                    </a:lnR>
                    <a:lnT>
                      <a:noFill/>
                    </a:lnT>
                    <a:lnB>
                      <a:noFill/>
                    </a:lnB>
                  </a:tcPr>
                </a:tc>
                <a:tc>
                  <a:txBody>
                    <a:bodyPr/>
                    <a:lstStyle/>
                    <a:p>
                      <a:pPr algn="l" fontAlgn="b"/>
                      <a:endParaRPr lang="fr-FR"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fr-FR" sz="1100" b="0" i="0" u="none" strike="noStrike">
                        <a:solidFill>
                          <a:srgbClr val="000000"/>
                        </a:solidFill>
                        <a:latin typeface="Calibri"/>
                      </a:endParaRPr>
                    </a:p>
                  </a:txBody>
                  <a:tcPr marL="7620" marR="7620" marT="7620" marB="0" anchor="b">
                    <a:lnL>
                      <a:noFill/>
                    </a:lnL>
                    <a:lnR>
                      <a:noFill/>
                    </a:lnR>
                    <a:lnT>
                      <a:noFill/>
                    </a:lnT>
                    <a:lnB>
                      <a:noFill/>
                    </a:lnB>
                  </a:tcPr>
                </a:tc>
              </a:tr>
              <a:tr h="284378">
                <a:tc>
                  <a:txBody>
                    <a:bodyPr/>
                    <a:lstStyle/>
                    <a:p>
                      <a:pPr algn="l" fontAlgn="b"/>
                      <a:endParaRPr lang="fr-FR"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fr-FR"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fr-FR"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fr-FR" sz="1100" b="0" i="0" u="none" strike="noStrike">
                        <a:solidFill>
                          <a:srgbClr val="000000"/>
                        </a:solidFill>
                        <a:latin typeface="Calibri"/>
                      </a:endParaRPr>
                    </a:p>
                  </a:txBody>
                  <a:tcPr marL="7620" marR="7620" marT="7620" marB="0" anchor="b">
                    <a:lnL>
                      <a:noFill/>
                    </a:lnL>
                    <a:lnR>
                      <a:noFill/>
                    </a:lnR>
                    <a:lnT>
                      <a:noFill/>
                    </a:lnT>
                    <a:lnB>
                      <a:noFill/>
                    </a:lnB>
                  </a:tcPr>
                </a:tc>
              </a:tr>
              <a:tr h="284378">
                <a:tc>
                  <a:txBody>
                    <a:bodyPr/>
                    <a:lstStyle/>
                    <a:p>
                      <a:pPr algn="l" fontAlgn="b"/>
                      <a:endParaRPr lang="fr-FR"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fr-FR"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fr-FR"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fr-FR" sz="1100" b="0" i="0" u="none" strike="noStrike">
                        <a:solidFill>
                          <a:srgbClr val="000000"/>
                        </a:solidFill>
                        <a:latin typeface="Calibri"/>
                      </a:endParaRPr>
                    </a:p>
                  </a:txBody>
                  <a:tcPr marL="7620" marR="7620" marT="7620" marB="0" anchor="b">
                    <a:lnL>
                      <a:noFill/>
                    </a:lnL>
                    <a:lnR>
                      <a:noFill/>
                    </a:lnR>
                    <a:lnT>
                      <a:noFill/>
                    </a:lnT>
                    <a:lnB>
                      <a:noFill/>
                    </a:lnB>
                  </a:tcPr>
                </a:tc>
              </a:tr>
              <a:tr h="284378">
                <a:tc>
                  <a:txBody>
                    <a:bodyPr/>
                    <a:lstStyle/>
                    <a:p>
                      <a:pPr algn="l" fontAlgn="b"/>
                      <a:endParaRPr lang="fr-FR"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r" fontAlgn="b"/>
                      <a:r>
                        <a:rPr lang="fr-FR" sz="1100" b="1" i="0" u="none" strike="noStrike">
                          <a:solidFill>
                            <a:srgbClr val="000000"/>
                          </a:solidFill>
                          <a:latin typeface="Calibri"/>
                        </a:rPr>
                        <a:t>31/12/2024</a:t>
                      </a:r>
                    </a:p>
                  </a:txBody>
                  <a:tcPr marL="7620" marR="7620" marT="7620" marB="0" anchor="b">
                    <a:lnL>
                      <a:noFill/>
                    </a:lnL>
                    <a:lnR>
                      <a:noFill/>
                    </a:lnR>
                    <a:lnT>
                      <a:noFill/>
                    </a:lnT>
                    <a:lnB>
                      <a:noFill/>
                    </a:lnB>
                  </a:tcPr>
                </a:tc>
                <a:tc>
                  <a:txBody>
                    <a:bodyPr/>
                    <a:lstStyle/>
                    <a:p>
                      <a:pPr algn="r" fontAlgn="b"/>
                      <a:r>
                        <a:rPr lang="fr-FR" sz="1100" b="1" i="0" u="none" strike="noStrike">
                          <a:solidFill>
                            <a:srgbClr val="000000"/>
                          </a:solidFill>
                          <a:latin typeface="Calibri"/>
                        </a:rPr>
                        <a:t>RESULTAT 2025</a:t>
                      </a:r>
                    </a:p>
                  </a:txBody>
                  <a:tcPr marL="7620" marR="7620" marT="7620" marB="0" anchor="b">
                    <a:lnL>
                      <a:noFill/>
                    </a:lnL>
                    <a:lnR>
                      <a:noFill/>
                    </a:lnR>
                    <a:lnT>
                      <a:noFill/>
                    </a:lnT>
                    <a:lnB>
                      <a:noFill/>
                    </a:lnB>
                  </a:tcPr>
                </a:tc>
                <a:tc>
                  <a:txBody>
                    <a:bodyPr/>
                    <a:lstStyle/>
                    <a:p>
                      <a:pPr algn="r" fontAlgn="b"/>
                      <a:r>
                        <a:rPr lang="fr-FR" sz="1100" b="1" i="0" u="none" strike="noStrike">
                          <a:solidFill>
                            <a:srgbClr val="000000"/>
                          </a:solidFill>
                          <a:latin typeface="Calibri"/>
                        </a:rPr>
                        <a:t>31/12/2025</a:t>
                      </a:r>
                    </a:p>
                  </a:txBody>
                  <a:tcPr marL="7620" marR="7620" marT="7620" marB="0" anchor="b">
                    <a:lnL>
                      <a:noFill/>
                    </a:lnL>
                    <a:lnR>
                      <a:noFill/>
                    </a:lnR>
                    <a:lnT>
                      <a:noFill/>
                    </a:lnT>
                    <a:lnB>
                      <a:noFill/>
                    </a:lnB>
                  </a:tcPr>
                </a:tc>
              </a:tr>
              <a:tr h="284378">
                <a:tc>
                  <a:txBody>
                    <a:bodyPr/>
                    <a:lstStyle/>
                    <a:p>
                      <a:pPr algn="l" fontAlgn="b"/>
                      <a:endParaRPr lang="fr-FR"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fr-FR"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fr-FR"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fr-FR" sz="1100" b="0" i="0" u="none" strike="noStrike">
                        <a:solidFill>
                          <a:srgbClr val="000000"/>
                        </a:solidFill>
                        <a:latin typeface="Calibri"/>
                      </a:endParaRPr>
                    </a:p>
                  </a:txBody>
                  <a:tcPr marL="7620" marR="7620" marT="7620" marB="0" anchor="b">
                    <a:lnL>
                      <a:noFill/>
                    </a:lnL>
                    <a:lnR>
                      <a:noFill/>
                    </a:lnR>
                    <a:lnT>
                      <a:noFill/>
                    </a:lnT>
                    <a:lnB>
                      <a:noFill/>
                    </a:lnB>
                  </a:tcPr>
                </a:tc>
              </a:tr>
              <a:tr h="284378">
                <a:tc>
                  <a:txBody>
                    <a:bodyPr/>
                    <a:lstStyle/>
                    <a:p>
                      <a:pPr algn="l" fontAlgn="b"/>
                      <a:r>
                        <a:rPr lang="fr-FR" sz="1100" b="0" i="0" u="none" strike="noStrike">
                          <a:solidFill>
                            <a:srgbClr val="000000"/>
                          </a:solidFill>
                          <a:latin typeface="Calibri"/>
                        </a:rPr>
                        <a:t>CPTE COURANT</a:t>
                      </a:r>
                    </a:p>
                  </a:txBody>
                  <a:tcPr marL="7620" marR="7620" marT="7620" marB="0" anchor="b">
                    <a:lnL>
                      <a:noFill/>
                    </a:lnL>
                    <a:lnR>
                      <a:noFill/>
                    </a:lnR>
                    <a:lnT>
                      <a:noFill/>
                    </a:lnT>
                    <a:lnB>
                      <a:noFill/>
                    </a:lnB>
                  </a:tcPr>
                </a:tc>
                <a:tc>
                  <a:txBody>
                    <a:bodyPr/>
                    <a:lstStyle/>
                    <a:p>
                      <a:pPr algn="r" fontAlgn="b"/>
                      <a:r>
                        <a:rPr lang="fr-FR" sz="1100" b="0" i="0" u="none" strike="noStrike">
                          <a:solidFill>
                            <a:srgbClr val="000000"/>
                          </a:solidFill>
                          <a:latin typeface="Calibri"/>
                        </a:rPr>
                        <a:t>50,01</a:t>
                      </a:r>
                    </a:p>
                  </a:txBody>
                  <a:tcPr marL="7620" marR="7620" marT="7620" marB="0" anchor="b">
                    <a:lnL>
                      <a:noFill/>
                    </a:lnL>
                    <a:lnR>
                      <a:noFill/>
                    </a:lnR>
                    <a:lnT>
                      <a:noFill/>
                    </a:lnT>
                    <a:lnB>
                      <a:noFill/>
                    </a:lnB>
                  </a:tcPr>
                </a:tc>
                <a:tc>
                  <a:txBody>
                    <a:bodyPr/>
                    <a:lstStyle/>
                    <a:p>
                      <a:pPr algn="l" fontAlgn="b"/>
                      <a:endParaRPr lang="fr-FR"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r" fontAlgn="b"/>
                      <a:r>
                        <a:rPr lang="fr-FR" sz="1100" b="0" i="0" u="none" strike="noStrike">
                          <a:solidFill>
                            <a:srgbClr val="000000"/>
                          </a:solidFill>
                          <a:latin typeface="Calibri"/>
                        </a:rPr>
                        <a:t>100,00</a:t>
                      </a:r>
                    </a:p>
                  </a:txBody>
                  <a:tcPr marL="7620" marR="7620" marT="7620" marB="0" anchor="b">
                    <a:lnL>
                      <a:noFill/>
                    </a:lnL>
                    <a:lnR>
                      <a:noFill/>
                    </a:lnR>
                    <a:lnT>
                      <a:noFill/>
                    </a:lnT>
                    <a:lnB>
                      <a:noFill/>
                    </a:lnB>
                  </a:tcPr>
                </a:tc>
              </a:tr>
              <a:tr h="284378">
                <a:tc>
                  <a:txBody>
                    <a:bodyPr/>
                    <a:lstStyle/>
                    <a:p>
                      <a:pPr algn="l" fontAlgn="b"/>
                      <a:endParaRPr lang="fr-FR"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fr-FR"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fr-FR"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fr-FR" sz="1100" b="0" i="0" u="none" strike="noStrike">
                        <a:solidFill>
                          <a:srgbClr val="000000"/>
                        </a:solidFill>
                        <a:latin typeface="Calibri"/>
                      </a:endParaRPr>
                    </a:p>
                  </a:txBody>
                  <a:tcPr marL="7620" marR="7620" marT="7620" marB="0" anchor="b">
                    <a:lnL>
                      <a:noFill/>
                    </a:lnL>
                    <a:lnR>
                      <a:noFill/>
                    </a:lnR>
                    <a:lnT>
                      <a:noFill/>
                    </a:lnT>
                    <a:lnB>
                      <a:noFill/>
                    </a:lnB>
                  </a:tcPr>
                </a:tc>
              </a:tr>
              <a:tr h="284378">
                <a:tc>
                  <a:txBody>
                    <a:bodyPr/>
                    <a:lstStyle/>
                    <a:p>
                      <a:pPr algn="l" fontAlgn="b"/>
                      <a:r>
                        <a:rPr lang="fr-FR" sz="1100" b="0" i="0" u="none" strike="noStrike">
                          <a:solidFill>
                            <a:srgbClr val="000000"/>
                          </a:solidFill>
                          <a:latin typeface="Calibri"/>
                        </a:rPr>
                        <a:t>LIVRET BLEU</a:t>
                      </a:r>
                    </a:p>
                  </a:txBody>
                  <a:tcPr marL="7620" marR="7620" marT="7620" marB="0" anchor="b">
                    <a:lnL>
                      <a:noFill/>
                    </a:lnL>
                    <a:lnR>
                      <a:noFill/>
                    </a:lnR>
                    <a:lnT>
                      <a:noFill/>
                    </a:lnT>
                    <a:lnB>
                      <a:noFill/>
                    </a:lnB>
                  </a:tcPr>
                </a:tc>
                <a:tc>
                  <a:txBody>
                    <a:bodyPr/>
                    <a:lstStyle/>
                    <a:p>
                      <a:pPr algn="r" fontAlgn="b"/>
                      <a:r>
                        <a:rPr lang="fr-FR" sz="1100" b="0" i="0" u="none" strike="noStrike">
                          <a:solidFill>
                            <a:srgbClr val="000000"/>
                          </a:solidFill>
                          <a:latin typeface="Calibri"/>
                        </a:rPr>
                        <a:t>3647,56</a:t>
                      </a:r>
                    </a:p>
                  </a:txBody>
                  <a:tcPr marL="7620" marR="7620" marT="7620" marB="0" anchor="b">
                    <a:lnL>
                      <a:noFill/>
                    </a:lnL>
                    <a:lnR>
                      <a:noFill/>
                    </a:lnR>
                    <a:lnT>
                      <a:noFill/>
                    </a:lnT>
                    <a:lnB>
                      <a:noFill/>
                    </a:lnB>
                  </a:tcPr>
                </a:tc>
                <a:tc>
                  <a:txBody>
                    <a:bodyPr/>
                    <a:lstStyle/>
                    <a:p>
                      <a:pPr algn="l" fontAlgn="b"/>
                      <a:endParaRPr lang="fr-FR"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r" fontAlgn="b"/>
                      <a:r>
                        <a:rPr lang="fr-FR" sz="1100" b="0" i="0" u="none" strike="noStrike">
                          <a:solidFill>
                            <a:srgbClr val="000000"/>
                          </a:solidFill>
                          <a:latin typeface="Calibri"/>
                        </a:rPr>
                        <a:t>3629,53</a:t>
                      </a:r>
                    </a:p>
                  </a:txBody>
                  <a:tcPr marL="7620" marR="7620" marT="7620" marB="0" anchor="b">
                    <a:lnL>
                      <a:noFill/>
                    </a:lnL>
                    <a:lnR>
                      <a:noFill/>
                    </a:lnR>
                    <a:lnT>
                      <a:noFill/>
                    </a:lnT>
                    <a:lnB>
                      <a:noFill/>
                    </a:lnB>
                  </a:tcPr>
                </a:tc>
              </a:tr>
              <a:tr h="284378">
                <a:tc>
                  <a:txBody>
                    <a:bodyPr/>
                    <a:lstStyle/>
                    <a:p>
                      <a:pPr algn="l" fontAlgn="b"/>
                      <a:endParaRPr lang="fr-FR"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fr-FR"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fr-FR"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fr-FR" sz="1100" b="0" i="0" u="none" strike="noStrike">
                        <a:solidFill>
                          <a:srgbClr val="000000"/>
                        </a:solidFill>
                        <a:latin typeface="Calibri"/>
                      </a:endParaRPr>
                    </a:p>
                  </a:txBody>
                  <a:tcPr marL="7620" marR="7620" marT="7620" marB="0" anchor="b">
                    <a:lnL>
                      <a:noFill/>
                    </a:lnL>
                    <a:lnR>
                      <a:noFill/>
                    </a:lnR>
                    <a:lnT>
                      <a:noFill/>
                    </a:lnT>
                    <a:lnB>
                      <a:noFill/>
                    </a:lnB>
                  </a:tcPr>
                </a:tc>
              </a:tr>
              <a:tr h="284378">
                <a:tc>
                  <a:txBody>
                    <a:bodyPr/>
                    <a:lstStyle/>
                    <a:p>
                      <a:pPr algn="l" fontAlgn="b"/>
                      <a:r>
                        <a:rPr lang="fr-FR" sz="1100" b="0" i="0" u="none" strike="noStrike">
                          <a:solidFill>
                            <a:srgbClr val="000000"/>
                          </a:solidFill>
                          <a:latin typeface="Calibri"/>
                        </a:rPr>
                        <a:t>CAISSE</a:t>
                      </a:r>
                    </a:p>
                  </a:txBody>
                  <a:tcPr marL="7620" marR="7620" marT="7620" marB="0" anchor="b">
                    <a:lnL>
                      <a:noFill/>
                    </a:lnL>
                    <a:lnR>
                      <a:noFill/>
                    </a:lnR>
                    <a:lnT>
                      <a:noFill/>
                    </a:lnT>
                    <a:lnB>
                      <a:noFill/>
                    </a:lnB>
                  </a:tcPr>
                </a:tc>
                <a:tc>
                  <a:txBody>
                    <a:bodyPr/>
                    <a:lstStyle/>
                    <a:p>
                      <a:pPr algn="r" fontAlgn="b"/>
                      <a:r>
                        <a:rPr lang="fr-FR" sz="1100" b="0" i="0" u="none" strike="noStrike">
                          <a:solidFill>
                            <a:srgbClr val="000000"/>
                          </a:solidFill>
                          <a:latin typeface="Calibri"/>
                        </a:rPr>
                        <a:t>143,85</a:t>
                      </a:r>
                    </a:p>
                  </a:txBody>
                  <a:tcPr marL="7620" marR="7620" marT="7620" marB="0" anchor="b">
                    <a:lnL>
                      <a:noFill/>
                    </a:lnL>
                    <a:lnR>
                      <a:noFill/>
                    </a:lnR>
                    <a:lnT>
                      <a:noFill/>
                    </a:lnT>
                    <a:lnB>
                      <a:noFill/>
                    </a:lnB>
                  </a:tcPr>
                </a:tc>
                <a:tc>
                  <a:txBody>
                    <a:bodyPr/>
                    <a:lstStyle/>
                    <a:p>
                      <a:pPr algn="l" fontAlgn="b"/>
                      <a:endParaRPr lang="fr-FR"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r" fontAlgn="b"/>
                      <a:r>
                        <a:rPr lang="fr-FR" sz="1100" b="0" i="0" u="none" strike="noStrike">
                          <a:solidFill>
                            <a:srgbClr val="000000"/>
                          </a:solidFill>
                          <a:latin typeface="Calibri"/>
                        </a:rPr>
                        <a:t>181,99</a:t>
                      </a:r>
                    </a:p>
                  </a:txBody>
                  <a:tcPr marL="7620" marR="7620" marT="7620" marB="0" anchor="b">
                    <a:lnL>
                      <a:noFill/>
                    </a:lnL>
                    <a:lnR>
                      <a:noFill/>
                    </a:lnR>
                    <a:lnT>
                      <a:noFill/>
                    </a:lnT>
                    <a:lnB>
                      <a:noFill/>
                    </a:lnB>
                  </a:tcPr>
                </a:tc>
              </a:tr>
              <a:tr h="284378">
                <a:tc>
                  <a:txBody>
                    <a:bodyPr/>
                    <a:lstStyle/>
                    <a:p>
                      <a:pPr algn="l" fontAlgn="b"/>
                      <a:endParaRPr lang="fr-FR"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r>
                        <a:rPr lang="fr-FR" sz="1100" b="0" i="0" u="none" strike="noStrike">
                          <a:solidFill>
                            <a:srgbClr val="000000"/>
                          </a:solidFill>
                          <a:latin typeface="Calibri"/>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latin typeface="Calibri"/>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latin typeface="Calibri"/>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r>
              <a:tr h="308077">
                <a:tc>
                  <a:txBody>
                    <a:bodyPr/>
                    <a:lstStyle/>
                    <a:p>
                      <a:pPr algn="l" fontAlgn="b"/>
                      <a:r>
                        <a:rPr lang="fr-FR" sz="1200" b="1" i="0" u="none" strike="noStrike">
                          <a:solidFill>
                            <a:srgbClr val="000000"/>
                          </a:solidFill>
                          <a:latin typeface="Calibri"/>
                        </a:rPr>
                        <a:t>TOTAL</a:t>
                      </a:r>
                    </a:p>
                  </a:txBody>
                  <a:tcPr marL="7620" marR="7620" marT="7620" marB="0" anchor="b">
                    <a:lnL>
                      <a:noFill/>
                    </a:lnL>
                    <a:lnR>
                      <a:noFill/>
                    </a:lnR>
                    <a:lnT>
                      <a:noFill/>
                    </a:lnT>
                    <a:lnB>
                      <a:noFill/>
                    </a:lnB>
                  </a:tcPr>
                </a:tc>
                <a:tc>
                  <a:txBody>
                    <a:bodyPr/>
                    <a:lstStyle/>
                    <a:p>
                      <a:pPr algn="r" fontAlgn="b"/>
                      <a:r>
                        <a:rPr lang="fr-FR" sz="1200" b="1" i="0" u="none" strike="noStrike">
                          <a:solidFill>
                            <a:srgbClr val="000000"/>
                          </a:solidFill>
                          <a:latin typeface="Calibri"/>
                        </a:rPr>
                        <a:t>3841,42</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fr-FR" sz="1200" b="1" i="0" u="none" strike="noStrike">
                          <a:solidFill>
                            <a:srgbClr val="000000"/>
                          </a:solidFill>
                          <a:latin typeface="Calibri"/>
                        </a:rPr>
                        <a:t>70,10</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fr-FR" sz="1200" b="1" i="0" u="none" strike="noStrike" dirty="0">
                          <a:solidFill>
                            <a:srgbClr val="000000"/>
                          </a:solidFill>
                          <a:latin typeface="Calibri"/>
                        </a:rPr>
                        <a:t>3911,52</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solidFill>
                  <a:srgbClr val="FF0000"/>
                </a:solidFill>
              </a:rPr>
              <a:t>5.</a:t>
            </a:r>
            <a:r>
              <a:rPr lang="fr-FR" dirty="0" smtClean="0"/>
              <a:t> Rapport des vérificateurs aux comptes</a:t>
            </a:r>
            <a:endParaRPr lang="fr-FR" dirty="0"/>
          </a:p>
        </p:txBody>
      </p:sp>
      <p:sp>
        <p:nvSpPr>
          <p:cNvPr id="3" name="Espace réservé du contenu 2"/>
          <p:cNvSpPr>
            <a:spLocks noGrp="1"/>
          </p:cNvSpPr>
          <p:nvPr>
            <p:ph idx="1"/>
          </p:nvPr>
        </p:nvSpPr>
        <p:spPr/>
        <p:txBody>
          <a:bodyPr>
            <a:normAutofit lnSpcReduction="10000"/>
          </a:bodyPr>
          <a:lstStyle/>
          <a:p>
            <a:r>
              <a:rPr lang="fr-FR" dirty="0" smtClean="0"/>
              <a:t>Les comptes ont été vérifiés le 2 février 2026 au domicile de la trésorière A. </a:t>
            </a:r>
            <a:r>
              <a:rPr lang="fr-FR" dirty="0" err="1" smtClean="0"/>
              <a:t>Riebel</a:t>
            </a:r>
            <a:r>
              <a:rPr lang="fr-FR" dirty="0" smtClean="0"/>
              <a:t> par </a:t>
            </a:r>
          </a:p>
          <a:p>
            <a:endParaRPr lang="fr-FR" dirty="0" smtClean="0"/>
          </a:p>
          <a:p>
            <a:r>
              <a:rPr lang="fr-FR" dirty="0" smtClean="0"/>
              <a:t>Mme Yolande </a:t>
            </a:r>
            <a:r>
              <a:rPr lang="fr-FR" dirty="0" err="1" smtClean="0"/>
              <a:t>Fraehring</a:t>
            </a:r>
            <a:endParaRPr lang="fr-FR" dirty="0" smtClean="0"/>
          </a:p>
          <a:p>
            <a:r>
              <a:rPr lang="fr-FR" dirty="0" smtClean="0"/>
              <a:t>M. Claude Burger </a:t>
            </a:r>
          </a:p>
          <a:p>
            <a:endParaRPr lang="fr-FR" dirty="0" smtClean="0"/>
          </a:p>
          <a:p>
            <a:endParaRPr lang="fr-FR" dirty="0" smtClean="0"/>
          </a:p>
          <a:p>
            <a:r>
              <a:rPr lang="fr-FR" dirty="0" smtClean="0"/>
              <a:t>Quitus demandé</a:t>
            </a:r>
            <a:endParaRPr lang="fr-FR"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2154230"/>
          </a:xfrm>
        </p:spPr>
        <p:txBody>
          <a:bodyPr>
            <a:noAutofit/>
          </a:bodyPr>
          <a:lstStyle/>
          <a:p>
            <a:pPr lvl="1" algn="ctr" rtl="0">
              <a:spcBef>
                <a:spcPct val="0"/>
              </a:spcBef>
            </a:pPr>
            <a:r>
              <a:rPr lang="fr-FR" sz="3200" dirty="0" smtClean="0">
                <a:solidFill>
                  <a:srgbClr val="FF0000"/>
                </a:solidFill>
              </a:rPr>
              <a:t>6</a:t>
            </a:r>
            <a:r>
              <a:rPr lang="fr-FR" sz="3200" dirty="0" smtClean="0"/>
              <a:t> : Renouvellement des vérificateurs aux comptes</a:t>
            </a:r>
            <a:br>
              <a:rPr lang="fr-FR" sz="3200" dirty="0" smtClean="0"/>
            </a:br>
            <a:endParaRPr lang="fr-FR" sz="3200" dirty="0"/>
          </a:p>
        </p:txBody>
      </p:sp>
      <p:sp>
        <p:nvSpPr>
          <p:cNvPr id="3" name="Espace réservé du contenu 2"/>
          <p:cNvSpPr>
            <a:spLocks noGrp="1"/>
          </p:cNvSpPr>
          <p:nvPr>
            <p:ph idx="1"/>
          </p:nvPr>
        </p:nvSpPr>
        <p:spPr>
          <a:xfrm>
            <a:off x="0" y="1600200"/>
            <a:ext cx="9144000" cy="4525963"/>
          </a:xfrm>
        </p:spPr>
        <p:txBody>
          <a:bodyPr/>
          <a:lstStyle/>
          <a:p>
            <a:endParaRPr lang="fr-FR" dirty="0" smtClean="0"/>
          </a:p>
          <a:p>
            <a:endParaRPr lang="fr-FR" dirty="0" smtClean="0"/>
          </a:p>
          <a:p>
            <a:pPr lvl="1">
              <a:buNone/>
            </a:pPr>
            <a:r>
              <a:rPr lang="fr-FR" dirty="0" smtClean="0"/>
              <a:t>Puis la Présidente demande l’approbation à l’assemblée. </a:t>
            </a:r>
            <a:endParaRPr lang="fr-FR"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2940048"/>
          </a:xfrm>
        </p:spPr>
        <p:txBody>
          <a:bodyPr>
            <a:normAutofit/>
          </a:bodyPr>
          <a:lstStyle/>
          <a:p>
            <a:r>
              <a:rPr lang="fr-FR" dirty="0" smtClean="0">
                <a:solidFill>
                  <a:srgbClr val="FF0000"/>
                </a:solidFill>
              </a:rPr>
              <a:t>7. </a:t>
            </a:r>
            <a:r>
              <a:rPr lang="fr-FR" dirty="0" smtClean="0"/>
              <a:t>Candidature pour intégration d’un nouveau membre au comité</a:t>
            </a:r>
            <a:endParaRPr lang="fr-FR" dirty="0"/>
          </a:p>
        </p:txBody>
      </p:sp>
      <p:sp>
        <p:nvSpPr>
          <p:cNvPr id="3" name="Espace réservé du contenu 2"/>
          <p:cNvSpPr>
            <a:spLocks noGrp="1"/>
          </p:cNvSpPr>
          <p:nvPr>
            <p:ph idx="1"/>
          </p:nvPr>
        </p:nvSpPr>
        <p:spPr/>
        <p:txBody>
          <a:bodyPr/>
          <a:lstStyle/>
          <a:p>
            <a:endParaRPr lang="fr-F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éniors de l'Etoile\Documents\Association\Les activites\Courriers 2024\d) Juin bagenelles\Photos\VUE Bagenelles.jpg"/>
          <p:cNvPicPr>
            <a:picLocks noChangeAspect="1" noChangeArrowheads="1"/>
          </p:cNvPicPr>
          <p:nvPr/>
        </p:nvPicPr>
        <p:blipFill>
          <a:blip r:embed="rId2"/>
          <a:srcRect/>
          <a:stretch>
            <a:fillRect/>
          </a:stretch>
        </p:blipFill>
        <p:spPr bwMode="auto">
          <a:xfrm>
            <a:off x="857224" y="1214422"/>
            <a:ext cx="7219727" cy="5500726"/>
          </a:xfrm>
          <a:prstGeom prst="rect">
            <a:avLst/>
          </a:prstGeom>
          <a:noFill/>
        </p:spPr>
      </p:pic>
      <p:sp>
        <p:nvSpPr>
          <p:cNvPr id="3" name="Titre 2"/>
          <p:cNvSpPr>
            <a:spLocks noGrp="1"/>
          </p:cNvSpPr>
          <p:nvPr>
            <p:ph type="title"/>
          </p:nvPr>
        </p:nvSpPr>
        <p:spPr/>
        <p:txBody>
          <a:bodyPr>
            <a:normAutofit fontScale="90000"/>
          </a:bodyPr>
          <a:lstStyle/>
          <a:p>
            <a:r>
              <a:rPr lang="fr-FR" dirty="0" smtClean="0">
                <a:solidFill>
                  <a:srgbClr val="FF0000"/>
                </a:solidFill>
              </a:rPr>
              <a:t>8.</a:t>
            </a:r>
            <a:r>
              <a:rPr lang="fr-FR" dirty="0" smtClean="0"/>
              <a:t> Projet Programme des activité 2026</a:t>
            </a:r>
            <a:endParaRPr lang="fr-FR" dirty="0"/>
          </a:p>
        </p:txBody>
      </p:sp>
      <p:sp>
        <p:nvSpPr>
          <p:cNvPr id="4" name="Espace réservé du contenu 3"/>
          <p:cNvSpPr>
            <a:spLocks noGrp="1"/>
          </p:cNvSpPr>
          <p:nvPr>
            <p:ph idx="1"/>
          </p:nvPr>
        </p:nvSpPr>
        <p:spPr/>
        <p:txBody>
          <a:bodyPr/>
          <a:lstStyle/>
          <a:p>
            <a:endParaRPr lang="fr-FR"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1071546"/>
          </a:xfrm>
        </p:spPr>
        <p:txBody>
          <a:bodyPr>
            <a:normAutofit/>
          </a:bodyPr>
          <a:lstStyle/>
          <a:p>
            <a:r>
              <a:rPr lang="fr-FR" sz="4000" dirty="0" smtClean="0"/>
              <a:t>Programme des activités 2026</a:t>
            </a:r>
            <a:endParaRPr lang="fr-FR" sz="4000" dirty="0"/>
          </a:p>
        </p:txBody>
      </p:sp>
      <p:sp>
        <p:nvSpPr>
          <p:cNvPr id="3" name="Espace réservé du contenu 2"/>
          <p:cNvSpPr>
            <a:spLocks noGrp="1"/>
          </p:cNvSpPr>
          <p:nvPr>
            <p:ph idx="1"/>
          </p:nvPr>
        </p:nvSpPr>
        <p:spPr>
          <a:xfrm>
            <a:off x="457200" y="857232"/>
            <a:ext cx="8229600" cy="5857916"/>
          </a:xfrm>
        </p:spPr>
        <p:txBody>
          <a:bodyPr>
            <a:normAutofit fontScale="25000" lnSpcReduction="20000"/>
          </a:bodyPr>
          <a:lstStyle/>
          <a:p>
            <a:endParaRPr lang="fr-FR" dirty="0" smtClean="0"/>
          </a:p>
          <a:p>
            <a:pPr>
              <a:buNone/>
            </a:pPr>
            <a:r>
              <a:rPr lang="fr-FR" sz="4800" b="1" dirty="0" smtClean="0"/>
              <a:t>Date				Activités  et Organisateur(s</a:t>
            </a:r>
            <a:r>
              <a:rPr lang="fr-FR" sz="4400" b="1" dirty="0" smtClean="0"/>
              <a:t>)</a:t>
            </a:r>
          </a:p>
          <a:p>
            <a:pPr>
              <a:buNone/>
            </a:pPr>
            <a:endParaRPr lang="fr-FR" sz="4400" dirty="0" smtClean="0"/>
          </a:p>
          <a:p>
            <a:pPr>
              <a:buNone/>
            </a:pPr>
            <a:r>
              <a:rPr lang="fr-FR" sz="4400" dirty="0" smtClean="0"/>
              <a:t>Mercredi 4 mars 2026		Assemblée Générale 2026							 </a:t>
            </a:r>
          </a:p>
          <a:p>
            <a:pPr>
              <a:buNone/>
            </a:pPr>
            <a:r>
              <a:rPr lang="fr-FR" sz="4400" dirty="0" smtClean="0"/>
              <a:t>Mardi 31 mars 2026		Sentier des Sculptures sur les hauteurs d’</a:t>
            </a:r>
            <a:r>
              <a:rPr lang="fr-FR" sz="4400" dirty="0" err="1" smtClean="0"/>
              <a:t>Oberhaslach</a:t>
            </a:r>
            <a:r>
              <a:rPr lang="fr-FR" sz="4400" dirty="0" smtClean="0"/>
              <a:t>					Déjeuner « les Ruines du </a:t>
            </a:r>
            <a:r>
              <a:rPr lang="fr-FR" sz="4400" dirty="0" err="1" smtClean="0"/>
              <a:t>Nideck</a:t>
            </a:r>
            <a:r>
              <a:rPr lang="fr-FR" sz="4400" dirty="0" smtClean="0"/>
              <a:t> »		Annick R.</a:t>
            </a:r>
          </a:p>
          <a:p>
            <a:pPr>
              <a:buNone/>
            </a:pPr>
            <a:endParaRPr lang="fr-FR" sz="4400" dirty="0" smtClean="0"/>
          </a:p>
          <a:p>
            <a:pPr>
              <a:buNone/>
            </a:pPr>
            <a:r>
              <a:rPr lang="fr-FR" sz="4400" dirty="0" smtClean="0"/>
              <a:t>Mercredi  29 Avril 2026 		Sentier des Bornes </a:t>
            </a:r>
            <a:r>
              <a:rPr lang="fr-FR" sz="4400" dirty="0" err="1" smtClean="0"/>
              <a:t>Altorf</a:t>
            </a:r>
            <a:r>
              <a:rPr lang="fr-FR" sz="4400" dirty="0" smtClean="0"/>
              <a:t>  Repas Asperges chez </a:t>
            </a:r>
            <a:r>
              <a:rPr lang="fr-FR" sz="4400" dirty="0" err="1" smtClean="0"/>
              <a:t>Maurer</a:t>
            </a:r>
            <a:r>
              <a:rPr lang="fr-FR" sz="4400" dirty="0" smtClean="0"/>
              <a:t>                 Annick R. 			</a:t>
            </a:r>
          </a:p>
          <a:p>
            <a:pPr>
              <a:buNone/>
            </a:pPr>
            <a:r>
              <a:rPr lang="fr-FR" sz="4400" dirty="0" smtClean="0"/>
              <a:t>			</a:t>
            </a:r>
          </a:p>
          <a:p>
            <a:pPr>
              <a:buNone/>
            </a:pPr>
            <a:r>
              <a:rPr lang="fr-FR" sz="4400" dirty="0" smtClean="0"/>
              <a:t>Mercredi 13 mai 2026		Excursion annuelle  Autocars JOSY  - 		Denise				Site de fabrication E-Bus Ligny en Barois</a:t>
            </a:r>
          </a:p>
          <a:p>
            <a:pPr>
              <a:buNone/>
            </a:pPr>
            <a:r>
              <a:rPr lang="fr-FR" sz="4400" dirty="0" smtClean="0"/>
              <a:t>				Retour par Lunéville (visite château)</a:t>
            </a:r>
          </a:p>
          <a:p>
            <a:pPr>
              <a:buNone/>
            </a:pPr>
            <a:r>
              <a:rPr lang="fr-FR" sz="4400" dirty="0" smtClean="0"/>
              <a:t> </a:t>
            </a:r>
          </a:p>
          <a:p>
            <a:pPr>
              <a:buNone/>
            </a:pPr>
            <a:r>
              <a:rPr lang="fr-FR" sz="4400" dirty="0" smtClean="0"/>
              <a:t>juin 2026			Citadelle de </a:t>
            </a:r>
            <a:r>
              <a:rPr lang="fr-FR" sz="4400" dirty="0" err="1" smtClean="0"/>
              <a:t>Bitche</a:t>
            </a:r>
            <a:r>
              <a:rPr lang="fr-FR" sz="4400" dirty="0" smtClean="0"/>
              <a:t> et jardin l’après midi    en covoiturage	 Fabienne - K. Francis W. 	 			</a:t>
            </a:r>
          </a:p>
          <a:p>
            <a:pPr>
              <a:buNone/>
            </a:pPr>
            <a:r>
              <a:rPr lang="fr-FR" sz="4400" dirty="0" smtClean="0"/>
              <a:t>	</a:t>
            </a:r>
            <a:r>
              <a:rPr lang="fr-FR" sz="4400" smtClean="0"/>
              <a:t>	</a:t>
            </a:r>
            <a:endParaRPr lang="fr-FR" sz="4400" dirty="0" smtClean="0"/>
          </a:p>
          <a:p>
            <a:pPr>
              <a:buNone/>
            </a:pPr>
            <a:r>
              <a:rPr lang="fr-FR" sz="4400" dirty="0" smtClean="0"/>
              <a:t>Jeudi 2 juillet 2026		Journée récréative  Paëlla à l’ Etang </a:t>
            </a:r>
            <a:r>
              <a:rPr lang="fr-FR" sz="4400" dirty="0" err="1" smtClean="0"/>
              <a:t>Avolsheim</a:t>
            </a:r>
            <a:r>
              <a:rPr lang="fr-FR" sz="4400" dirty="0" smtClean="0"/>
              <a:t>		 Le comité 				</a:t>
            </a:r>
          </a:p>
          <a:p>
            <a:pPr>
              <a:buNone/>
            </a:pPr>
            <a:r>
              <a:rPr lang="fr-FR" sz="4400" dirty="0" smtClean="0"/>
              <a:t> </a:t>
            </a:r>
          </a:p>
          <a:p>
            <a:pPr>
              <a:buNone/>
            </a:pPr>
            <a:r>
              <a:rPr lang="fr-FR" sz="4400" dirty="0" smtClean="0"/>
              <a:t>Mardi 18 aout 2026		Randonnée en Forêt noire	Covoiturage		 Annick R. - Francis W. 			</a:t>
            </a:r>
          </a:p>
          <a:p>
            <a:pPr>
              <a:buNone/>
            </a:pPr>
            <a:r>
              <a:rPr lang="fr-FR" sz="4400" dirty="0" smtClean="0"/>
              <a:t> </a:t>
            </a:r>
          </a:p>
          <a:p>
            <a:pPr>
              <a:buNone/>
            </a:pPr>
            <a:r>
              <a:rPr lang="fr-FR" sz="4400" dirty="0" err="1" smtClean="0"/>
              <a:t>Mi-Septembre</a:t>
            </a:r>
            <a:r>
              <a:rPr lang="fr-FR" sz="4400" dirty="0" smtClean="0"/>
              <a:t> 2026		Sentier de la Chouette </a:t>
            </a:r>
            <a:r>
              <a:rPr lang="fr-FR" sz="4400" dirty="0" err="1" smtClean="0"/>
              <a:t>Muttersholz</a:t>
            </a:r>
            <a:r>
              <a:rPr lang="fr-FR" sz="4400" dirty="0" smtClean="0"/>
              <a:t>  Moules frites à </a:t>
            </a:r>
            <a:r>
              <a:rPr lang="fr-FR" sz="4400" dirty="0" err="1" smtClean="0"/>
              <a:t>Zellwiller</a:t>
            </a:r>
            <a:r>
              <a:rPr lang="fr-FR" sz="4400" dirty="0" smtClean="0"/>
              <a:t>	 Bruno H. Fabienne K. 			</a:t>
            </a:r>
          </a:p>
          <a:p>
            <a:pPr>
              <a:buNone/>
            </a:pPr>
            <a:r>
              <a:rPr lang="fr-FR" sz="4400" dirty="0" smtClean="0"/>
              <a:t> </a:t>
            </a:r>
          </a:p>
          <a:p>
            <a:pPr>
              <a:buNone/>
            </a:pPr>
            <a:r>
              <a:rPr lang="fr-FR" sz="4400" dirty="0" smtClean="0"/>
              <a:t>Jeudi 8 Octobre 2026		Visite du Monastère de la Chartreuse  Repas chez viticulteur	 Annick R 			.</a:t>
            </a:r>
          </a:p>
          <a:p>
            <a:pPr>
              <a:buNone/>
            </a:pPr>
            <a:r>
              <a:rPr lang="fr-FR" sz="4400" dirty="0" smtClean="0"/>
              <a:t> </a:t>
            </a:r>
          </a:p>
          <a:p>
            <a:pPr>
              <a:buNone/>
            </a:pPr>
            <a:r>
              <a:rPr lang="fr-FR" sz="4400" dirty="0" smtClean="0"/>
              <a:t>Novembre			Libre</a:t>
            </a:r>
          </a:p>
          <a:p>
            <a:pPr>
              <a:buNone/>
            </a:pPr>
            <a:r>
              <a:rPr lang="fr-FR" sz="4400" dirty="0" smtClean="0"/>
              <a:t> </a:t>
            </a:r>
          </a:p>
          <a:p>
            <a:pPr>
              <a:buNone/>
            </a:pPr>
            <a:r>
              <a:rPr lang="fr-FR" sz="4400" dirty="0" smtClean="0"/>
              <a:t>Dimanche 6 décembre 2026		Repas de fin d’année      Restaurant « A l’étoile » Wasselonne	Comité</a:t>
            </a:r>
          </a:p>
          <a:p>
            <a:pPr>
              <a:buNone/>
            </a:pPr>
            <a:endParaRPr lang="fr-FR" sz="44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éniors de l'Etoile\Documents\Association\AssembleesGenerales\AG2024\photos AG 2024\P1030529.JPG"/>
          <p:cNvPicPr>
            <a:picLocks noChangeAspect="1" noChangeArrowheads="1"/>
          </p:cNvPicPr>
          <p:nvPr/>
        </p:nvPicPr>
        <p:blipFill>
          <a:blip r:embed="rId2" cstate="print"/>
          <a:srcRect/>
          <a:stretch>
            <a:fillRect/>
          </a:stretch>
        </p:blipFill>
        <p:spPr bwMode="auto">
          <a:xfrm>
            <a:off x="3714744" y="2518144"/>
            <a:ext cx="5286412" cy="3964582"/>
          </a:xfrm>
          <a:prstGeom prst="rect">
            <a:avLst/>
          </a:prstGeom>
          <a:noFill/>
        </p:spPr>
      </p:pic>
      <p:sp>
        <p:nvSpPr>
          <p:cNvPr id="2" name="Titre 1"/>
          <p:cNvSpPr>
            <a:spLocks noGrp="1"/>
          </p:cNvSpPr>
          <p:nvPr>
            <p:ph type="title"/>
          </p:nvPr>
        </p:nvSpPr>
        <p:spPr>
          <a:xfrm>
            <a:off x="428596" y="1071546"/>
            <a:ext cx="8066117" cy="4143405"/>
          </a:xfrm>
        </p:spPr>
        <p:txBody>
          <a:bodyPr/>
          <a:lstStyle/>
          <a:p>
            <a:endParaRPr lang="fr-FR" dirty="0"/>
          </a:p>
        </p:txBody>
      </p:sp>
      <p:sp>
        <p:nvSpPr>
          <p:cNvPr id="3" name="Espace réservé du texte 2"/>
          <p:cNvSpPr>
            <a:spLocks noGrp="1"/>
          </p:cNvSpPr>
          <p:nvPr>
            <p:ph type="body" idx="1"/>
          </p:nvPr>
        </p:nvSpPr>
        <p:spPr/>
        <p:txBody>
          <a:bodyPr>
            <a:noAutofit/>
          </a:bodyPr>
          <a:lstStyle/>
          <a:p>
            <a:r>
              <a:rPr lang="fr-FR" sz="4800" dirty="0" smtClean="0"/>
              <a:t/>
            </a:r>
            <a:br>
              <a:rPr lang="fr-FR" sz="4800" dirty="0" smtClean="0"/>
            </a:br>
            <a:r>
              <a:rPr lang="fr-FR" sz="4800" dirty="0" smtClean="0"/>
              <a:t/>
            </a:r>
            <a:br>
              <a:rPr lang="fr-FR" sz="4800" dirty="0" smtClean="0"/>
            </a:br>
            <a:r>
              <a:rPr lang="fr-FR" sz="4800" dirty="0" smtClean="0">
                <a:solidFill>
                  <a:srgbClr val="FF0000"/>
                </a:solidFill>
              </a:rPr>
              <a:t>9.</a:t>
            </a:r>
            <a:r>
              <a:rPr lang="fr-FR" sz="4800" dirty="0" smtClean="0">
                <a:solidFill>
                  <a:schemeClr val="tx1"/>
                </a:solidFill>
              </a:rPr>
              <a:t>Divers</a:t>
            </a:r>
            <a:br>
              <a:rPr lang="fr-FR" sz="4800" dirty="0" smtClean="0">
                <a:solidFill>
                  <a:schemeClr val="tx1"/>
                </a:solidFill>
              </a:rPr>
            </a:br>
            <a:r>
              <a:rPr lang="fr-FR" sz="4800" dirty="0" smtClean="0">
                <a:solidFill>
                  <a:schemeClr val="tx1"/>
                </a:solidFill>
              </a:rPr>
              <a:t>   Questions</a:t>
            </a:r>
          </a:p>
          <a:p>
            <a:r>
              <a:rPr lang="fr-FR" sz="4800" dirty="0" smtClean="0">
                <a:solidFill>
                  <a:schemeClr val="tx1"/>
                </a:solidFill>
              </a:rPr>
              <a:t>   Réponses</a:t>
            </a:r>
          </a:p>
          <a:p>
            <a:endParaRPr lang="fr-FR" sz="4800" dirty="0" smtClean="0"/>
          </a:p>
          <a:p>
            <a:endParaRPr lang="fr-FR" sz="48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57158" y="2357430"/>
            <a:ext cx="4857784" cy="1500198"/>
          </a:xfrm>
        </p:spPr>
        <p:txBody>
          <a:bodyPr>
            <a:normAutofit fontScale="90000"/>
          </a:bodyPr>
          <a:lstStyle/>
          <a:p>
            <a:pPr algn="l"/>
            <a:r>
              <a:rPr lang="fr-FR" dirty="0" smtClean="0"/>
              <a:t/>
            </a:r>
            <a:br>
              <a:rPr lang="fr-FR" dirty="0" smtClean="0"/>
            </a:br>
            <a:r>
              <a:rPr lang="fr-FR" dirty="0" smtClean="0"/>
              <a:t/>
            </a:r>
            <a:br>
              <a:rPr lang="fr-FR" dirty="0" smtClean="0"/>
            </a:br>
            <a:r>
              <a:rPr lang="fr-FR" dirty="0" smtClean="0">
                <a:solidFill>
                  <a:srgbClr val="FF0000"/>
                </a:solidFill>
              </a:rPr>
              <a:t>1.</a:t>
            </a:r>
            <a:r>
              <a:rPr lang="fr-FR" dirty="0" smtClean="0"/>
              <a:t> Le mot de bienvenue</a:t>
            </a:r>
            <a:br>
              <a:rPr lang="fr-FR" dirty="0" smtClean="0"/>
            </a:br>
            <a:r>
              <a:rPr lang="fr-FR" dirty="0" smtClean="0"/>
              <a:t>de la Présidente</a:t>
            </a:r>
            <a:br>
              <a:rPr lang="fr-FR" dirty="0" smtClean="0"/>
            </a:br>
            <a:endParaRPr lang="fr-FR" dirty="0"/>
          </a:p>
        </p:txBody>
      </p:sp>
      <p:pic>
        <p:nvPicPr>
          <p:cNvPr id="11268" name="Picture 4" descr="C:\Users\roger\Documents\1_retraite_nouveau\espace_membre\programme\2015\Logo_MB_Molsheim_CE_RVB_Seniors.gif"/>
          <p:cNvPicPr>
            <a:picLocks noChangeAspect="1" noChangeArrowheads="1"/>
          </p:cNvPicPr>
          <p:nvPr/>
        </p:nvPicPr>
        <p:blipFill>
          <a:blip r:embed="rId2" cstate="print"/>
          <a:srcRect/>
          <a:stretch>
            <a:fillRect/>
          </a:stretch>
        </p:blipFill>
        <p:spPr bwMode="auto">
          <a:xfrm>
            <a:off x="323528" y="476672"/>
            <a:ext cx="1872208" cy="1224136"/>
          </a:xfrm>
          <a:prstGeom prst="rect">
            <a:avLst/>
          </a:prstGeom>
          <a:noFill/>
        </p:spPr>
      </p:pic>
      <p:pic>
        <p:nvPicPr>
          <p:cNvPr id="2051" name="Picture 3" descr="C:\Users\Séniors de l'Etoile\Documents\Association\AssembleesGenerales\AG2025\Photos AG\P1030546.JPG"/>
          <p:cNvPicPr>
            <a:picLocks noChangeAspect="1" noChangeArrowheads="1"/>
          </p:cNvPicPr>
          <p:nvPr/>
        </p:nvPicPr>
        <p:blipFill>
          <a:blip r:embed="rId3" cstate="print"/>
          <a:srcRect/>
          <a:stretch>
            <a:fillRect/>
          </a:stretch>
        </p:blipFill>
        <p:spPr bwMode="auto">
          <a:xfrm>
            <a:off x="5572132" y="285728"/>
            <a:ext cx="2643206" cy="6029813"/>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2313" y="3500438"/>
            <a:ext cx="7772400" cy="1714513"/>
          </a:xfrm>
        </p:spPr>
        <p:txBody>
          <a:bodyPr>
            <a:normAutofit fontScale="90000"/>
          </a:bodyPr>
          <a:lstStyle/>
          <a:p>
            <a:r>
              <a:rPr lang="fr-FR" dirty="0" smtClean="0"/>
              <a:t/>
            </a:r>
            <a:br>
              <a:rPr lang="fr-FR" dirty="0" smtClean="0"/>
            </a:br>
            <a:r>
              <a:rPr lang="fr-FR" dirty="0" smtClean="0"/>
              <a:t/>
            </a:r>
            <a:br>
              <a:rPr lang="fr-FR" dirty="0" smtClean="0"/>
            </a:br>
            <a:r>
              <a:rPr lang="fr-FR" dirty="0" smtClean="0"/>
              <a:t> 	</a:t>
            </a:r>
            <a:r>
              <a:rPr lang="fr-FR" dirty="0" smtClean="0">
                <a:solidFill>
                  <a:srgbClr val="FF0000"/>
                </a:solidFill>
              </a:rPr>
              <a:t> </a:t>
            </a:r>
            <a:r>
              <a:rPr lang="fr-FR" dirty="0" smtClean="0"/>
              <a:t>	</a:t>
            </a:r>
            <a:br>
              <a:rPr lang="fr-FR" dirty="0" smtClean="0"/>
            </a:br>
            <a:r>
              <a:rPr lang="fr-FR" dirty="0" smtClean="0"/>
              <a:t/>
            </a:r>
            <a:br>
              <a:rPr lang="fr-FR" dirty="0" smtClean="0"/>
            </a:br>
            <a:r>
              <a:rPr lang="fr-FR" dirty="0" smtClean="0"/>
              <a:t/>
            </a:r>
            <a:br>
              <a:rPr lang="fr-FR" dirty="0" smtClean="0"/>
            </a:br>
            <a:endParaRPr lang="fr-FR" dirty="0"/>
          </a:p>
        </p:txBody>
      </p:sp>
      <p:sp>
        <p:nvSpPr>
          <p:cNvPr id="3" name="Espace réservé du texte 2"/>
          <p:cNvSpPr>
            <a:spLocks noGrp="1"/>
          </p:cNvSpPr>
          <p:nvPr>
            <p:ph type="body" idx="1"/>
          </p:nvPr>
        </p:nvSpPr>
        <p:spPr>
          <a:xfrm>
            <a:off x="0" y="1285860"/>
            <a:ext cx="8986814" cy="3165493"/>
          </a:xfrm>
        </p:spPr>
        <p:txBody>
          <a:bodyPr>
            <a:normAutofit/>
          </a:bodyPr>
          <a:lstStyle/>
          <a:p>
            <a:r>
              <a:rPr lang="fr-FR" sz="4000" dirty="0" smtClean="0">
                <a:solidFill>
                  <a:srgbClr val="FF0000"/>
                </a:solidFill>
              </a:rPr>
              <a:t>11. </a:t>
            </a:r>
            <a:r>
              <a:rPr lang="fr-FR" sz="4800" dirty="0" smtClean="0">
                <a:solidFill>
                  <a:schemeClr val="tx1"/>
                </a:solidFill>
              </a:rPr>
              <a:t>Visite - collation</a:t>
            </a:r>
            <a:endParaRPr lang="fr-FR" sz="4000" dirty="0">
              <a:solidFill>
                <a:schemeClr val="tx1"/>
              </a:solidFill>
            </a:endParaRPr>
          </a:p>
        </p:txBody>
      </p:sp>
      <p:pic>
        <p:nvPicPr>
          <p:cNvPr id="2050" name="Picture 2" descr="C:\Users\Séniors de l'Etoile\Documents\Association\AssembleesGenerales\AG2024\photos AG 2024\P1030536.JPG"/>
          <p:cNvPicPr>
            <a:picLocks noChangeAspect="1" noChangeArrowheads="1"/>
          </p:cNvPicPr>
          <p:nvPr/>
        </p:nvPicPr>
        <p:blipFill>
          <a:blip r:embed="rId2" cstate="print"/>
          <a:srcRect/>
          <a:stretch>
            <a:fillRect/>
          </a:stretch>
        </p:blipFill>
        <p:spPr bwMode="auto">
          <a:xfrm>
            <a:off x="214282" y="0"/>
            <a:ext cx="4357718" cy="3268106"/>
          </a:xfrm>
          <a:prstGeom prst="rect">
            <a:avLst/>
          </a:prstGeom>
          <a:noFill/>
        </p:spPr>
      </p:pic>
      <p:pic>
        <p:nvPicPr>
          <p:cNvPr id="8" name="Picture 3" descr="C:\Users\Séniors de l'Etoile\Documents\Association\AssembleesGenerales\AG2024\photos AG 2024\P1030538.JPG"/>
          <p:cNvPicPr>
            <a:picLocks noChangeAspect="1" noChangeArrowheads="1"/>
          </p:cNvPicPr>
          <p:nvPr/>
        </p:nvPicPr>
        <p:blipFill>
          <a:blip r:embed="rId3" cstate="print"/>
          <a:srcRect/>
          <a:stretch>
            <a:fillRect/>
          </a:stretch>
        </p:blipFill>
        <p:spPr bwMode="auto">
          <a:xfrm rot="5400000">
            <a:off x="-12345871" y="22918638"/>
            <a:ext cx="5857916" cy="5169407"/>
          </a:xfrm>
          <a:prstGeom prst="rect">
            <a:avLst/>
          </a:prstGeom>
          <a:noFill/>
        </p:spPr>
      </p:pic>
      <p:pic>
        <p:nvPicPr>
          <p:cNvPr id="10" name="Picture 3" descr="C:\Users\Séniors de l'Etoile\Documents\Association\AssembleesGenerales\AG2024\photos AG 2024\P1030538.JPG"/>
          <p:cNvPicPr>
            <a:picLocks noChangeAspect="1" noChangeArrowheads="1"/>
          </p:cNvPicPr>
          <p:nvPr/>
        </p:nvPicPr>
        <p:blipFill>
          <a:blip r:embed="rId4" cstate="print"/>
          <a:srcRect/>
          <a:stretch>
            <a:fillRect/>
          </a:stretch>
        </p:blipFill>
        <p:spPr bwMode="auto">
          <a:xfrm rot="5400000">
            <a:off x="4900877" y="2314305"/>
            <a:ext cx="4128591" cy="3643338"/>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571472" y="1285860"/>
            <a:ext cx="7772400" cy="1500187"/>
          </a:xfrm>
        </p:spPr>
        <p:txBody>
          <a:bodyPr/>
          <a:lstStyle/>
          <a:p>
            <a:endParaRPr lang="fr-FR" dirty="0"/>
          </a:p>
        </p:txBody>
      </p:sp>
      <p:pic>
        <p:nvPicPr>
          <p:cNvPr id="1026" name="Picture 2" descr="C:\Users\Séniors de l'Etoile\Documents\Association\Les activites\Courriers 2025\8. octobre Le Freudeneck\Photos freudeneck\IMG_0022.JPG"/>
          <p:cNvPicPr>
            <a:picLocks noChangeAspect="1" noChangeArrowheads="1"/>
          </p:cNvPicPr>
          <p:nvPr/>
        </p:nvPicPr>
        <p:blipFill>
          <a:blip r:embed="rId2" cstate="print"/>
          <a:srcRect/>
          <a:stretch>
            <a:fillRect/>
          </a:stretch>
        </p:blipFill>
        <p:spPr bwMode="auto">
          <a:xfrm>
            <a:off x="-285816" y="714356"/>
            <a:ext cx="9429816" cy="6286544"/>
          </a:xfrm>
          <a:prstGeom prst="rect">
            <a:avLst/>
          </a:prstGeom>
          <a:noFill/>
        </p:spPr>
      </p:pic>
      <p:sp>
        <p:nvSpPr>
          <p:cNvPr id="8" name="Rectangle 7"/>
          <p:cNvSpPr/>
          <p:nvPr/>
        </p:nvSpPr>
        <p:spPr>
          <a:xfrm>
            <a:off x="5214942" y="5286388"/>
            <a:ext cx="3214710" cy="923330"/>
          </a:xfrm>
          <a:prstGeom prst="rect">
            <a:avLst/>
          </a:prstGeom>
        </p:spPr>
        <p:txBody>
          <a:bodyPr wrap="square">
            <a:spAutoFit/>
          </a:bodyPr>
          <a:lstStyle/>
          <a:p>
            <a:r>
              <a:rPr lang="fr-FR" sz="5400" dirty="0" smtClean="0">
                <a:solidFill>
                  <a:srgbClr val="FFFF00"/>
                </a:solidFill>
              </a:rPr>
              <a:t>À bientôt </a:t>
            </a:r>
            <a:r>
              <a:rPr lang="fr-FR" dirty="0" smtClean="0"/>
              <a:t>!</a:t>
            </a:r>
            <a:endParaRPr lang="fr-FR"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
            </a:r>
            <a:br>
              <a:rPr lang="fr-FR" dirty="0" smtClean="0"/>
            </a:br>
            <a:endParaRPr lang="fr-FR" dirty="0"/>
          </a:p>
        </p:txBody>
      </p:sp>
      <p:pic>
        <p:nvPicPr>
          <p:cNvPr id="1026" name="Picture 2" descr="C:\Users\Séniors de l'Etoile\Documents\Association\AssembleesGenerales\AG2025\Photos AG\P1030570.JPG"/>
          <p:cNvPicPr>
            <a:picLocks noChangeAspect="1" noChangeArrowheads="1"/>
          </p:cNvPicPr>
          <p:nvPr/>
        </p:nvPicPr>
        <p:blipFill>
          <a:blip r:embed="rId2" cstate="print"/>
          <a:srcRect/>
          <a:stretch>
            <a:fillRect/>
          </a:stretch>
        </p:blipFill>
        <p:spPr bwMode="auto">
          <a:xfrm>
            <a:off x="4786314" y="714356"/>
            <a:ext cx="4070350" cy="5143536"/>
          </a:xfrm>
          <a:prstGeom prst="rect">
            <a:avLst/>
          </a:prstGeom>
          <a:noFill/>
        </p:spPr>
      </p:pic>
      <p:pic>
        <p:nvPicPr>
          <p:cNvPr id="5" name="Picture 4" descr="C:\Users\roger\Documents\1_retraite_nouveau\espace_membre\programme\2015\Logo_MB_Molsheim_CE_RVB_Seniors.gif"/>
          <p:cNvPicPr>
            <a:picLocks noChangeAspect="1" noChangeArrowheads="1"/>
          </p:cNvPicPr>
          <p:nvPr/>
        </p:nvPicPr>
        <p:blipFill>
          <a:blip r:embed="rId3" cstate="print"/>
          <a:srcRect/>
          <a:stretch>
            <a:fillRect/>
          </a:stretch>
        </p:blipFill>
        <p:spPr bwMode="auto">
          <a:xfrm>
            <a:off x="323528" y="476672"/>
            <a:ext cx="1872208" cy="1224136"/>
          </a:xfrm>
          <a:prstGeom prst="rect">
            <a:avLst/>
          </a:prstGeom>
          <a:noFill/>
        </p:spPr>
      </p:pic>
      <p:sp>
        <p:nvSpPr>
          <p:cNvPr id="7" name="Rectangle 6"/>
          <p:cNvSpPr/>
          <p:nvPr/>
        </p:nvSpPr>
        <p:spPr>
          <a:xfrm>
            <a:off x="0" y="2643182"/>
            <a:ext cx="4572000" cy="1877437"/>
          </a:xfrm>
          <a:prstGeom prst="rect">
            <a:avLst/>
          </a:prstGeom>
        </p:spPr>
        <p:txBody>
          <a:bodyPr wrap="square">
            <a:spAutoFit/>
          </a:bodyPr>
          <a:lstStyle/>
          <a:p>
            <a:pPr algn="r"/>
            <a:r>
              <a:rPr lang="fr-FR" sz="2800" dirty="0" smtClean="0"/>
              <a:t>   </a:t>
            </a:r>
            <a:r>
              <a:rPr lang="fr-FR" sz="3200" dirty="0" smtClean="0">
                <a:solidFill>
                  <a:srgbClr val="FF0000"/>
                </a:solidFill>
              </a:rPr>
              <a:t>2.</a:t>
            </a:r>
            <a:r>
              <a:rPr lang="fr-FR" sz="2800" dirty="0" smtClean="0"/>
              <a:t>Lecture et approbation du    compte-rendu de l’AG 2025</a:t>
            </a:r>
          </a:p>
          <a:p>
            <a:pPr algn="r"/>
            <a:endParaRPr lang="fr-FR" sz="2800" dirty="0" smtClean="0"/>
          </a:p>
          <a:p>
            <a:pPr algn="r"/>
            <a:r>
              <a:rPr lang="fr-FR" sz="2800" dirty="0" smtClean="0"/>
              <a:t>Bruno HELBERT Secrétaire</a:t>
            </a:r>
            <a:endParaRPr lang="fr-FR" sz="28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2844" y="274638"/>
            <a:ext cx="8543956" cy="1143000"/>
          </a:xfrm>
        </p:spPr>
        <p:txBody>
          <a:bodyPr>
            <a:normAutofit fontScale="90000"/>
          </a:bodyPr>
          <a:lstStyle/>
          <a:p>
            <a:r>
              <a:rPr lang="fr-FR" sz="6000" dirty="0" smtClean="0">
                <a:solidFill>
                  <a:srgbClr val="FF0000"/>
                </a:solidFill>
              </a:rPr>
              <a:t>3. </a:t>
            </a:r>
            <a:r>
              <a:rPr lang="fr-FR" sz="6000" dirty="0" smtClean="0"/>
              <a:t>Rapport des activités 2025</a:t>
            </a:r>
            <a:br>
              <a:rPr lang="fr-FR" sz="6000" dirty="0" smtClean="0"/>
            </a:br>
            <a:endParaRPr lang="fr-FR" sz="6000" dirty="0"/>
          </a:p>
        </p:txBody>
      </p:sp>
      <p:pic>
        <p:nvPicPr>
          <p:cNvPr id="4" name="Picture 2" descr="C:\Users\Séniors de l'Etoile\Documents\Association\Les activites\Courriers 2025\4. juin- Grendelbruch - guirbaden\Photos guirbaden\IMG_0020.JPG"/>
          <p:cNvPicPr>
            <a:picLocks noGrp="1" noChangeAspect="1" noChangeArrowheads="1"/>
          </p:cNvPicPr>
          <p:nvPr>
            <p:ph idx="1"/>
          </p:nvPr>
        </p:nvPicPr>
        <p:blipFill>
          <a:blip r:embed="rId2" cstate="print"/>
          <a:srcRect/>
          <a:stretch>
            <a:fillRect/>
          </a:stretch>
        </p:blipFill>
        <p:spPr bwMode="auto">
          <a:xfrm>
            <a:off x="285720" y="785794"/>
            <a:ext cx="8375620" cy="592933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96908"/>
          </a:xfrm>
        </p:spPr>
        <p:txBody>
          <a:bodyPr>
            <a:normAutofit/>
          </a:bodyPr>
          <a:lstStyle/>
          <a:p>
            <a:r>
              <a:rPr lang="fr-FR" sz="3200" dirty="0" smtClean="0"/>
              <a:t>Programme des activités 2025</a:t>
            </a:r>
            <a:endParaRPr lang="fr-FR" sz="3200" dirty="0"/>
          </a:p>
        </p:txBody>
      </p:sp>
      <p:sp>
        <p:nvSpPr>
          <p:cNvPr id="3" name="Espace réservé du contenu 2"/>
          <p:cNvSpPr>
            <a:spLocks noGrp="1"/>
          </p:cNvSpPr>
          <p:nvPr>
            <p:ph idx="1"/>
          </p:nvPr>
        </p:nvSpPr>
        <p:spPr>
          <a:xfrm>
            <a:off x="142844" y="571480"/>
            <a:ext cx="9001156" cy="5268931"/>
          </a:xfrm>
        </p:spPr>
        <p:txBody>
          <a:bodyPr>
            <a:normAutofit fontScale="25000" lnSpcReduction="20000"/>
          </a:bodyPr>
          <a:lstStyle/>
          <a:p>
            <a:endParaRPr lang="fr-FR" dirty="0" smtClean="0"/>
          </a:p>
          <a:p>
            <a:pPr>
              <a:buNone/>
            </a:pPr>
            <a:endParaRPr lang="fr-FR" sz="7200" dirty="0" smtClean="0"/>
          </a:p>
          <a:p>
            <a:pPr>
              <a:buNone/>
            </a:pPr>
            <a:r>
              <a:rPr lang="fr-FR" sz="7200" dirty="0" smtClean="0"/>
              <a:t>Mercredi 5 février 2025             Assemblée Générale      Mercedes-Benz Trucks Molsheim				</a:t>
            </a:r>
          </a:p>
          <a:p>
            <a:pPr>
              <a:buNone/>
            </a:pPr>
            <a:r>
              <a:rPr lang="fr-FR" sz="7200" dirty="0" smtClean="0"/>
              <a:t> </a:t>
            </a:r>
          </a:p>
          <a:p>
            <a:pPr>
              <a:buNone/>
            </a:pPr>
            <a:r>
              <a:rPr lang="fr-FR" sz="7200" dirty="0" smtClean="0"/>
              <a:t>Jeudi 27 mars 2025		Visite des Musées Alsacien et Historique de Strasbourg 	</a:t>
            </a:r>
          </a:p>
          <a:p>
            <a:pPr>
              <a:buNone/>
            </a:pPr>
            <a:r>
              <a:rPr lang="fr-FR" sz="7200" dirty="0" smtClean="0"/>
              <a:t>22 participants		Déjeuner Ancienne Douane		     </a:t>
            </a:r>
            <a:r>
              <a:rPr lang="fr-FR" sz="7200" dirty="0" err="1" smtClean="0"/>
              <a:t>G.Hasenfratz</a:t>
            </a:r>
            <a:endParaRPr lang="fr-FR" sz="7200" dirty="0" smtClean="0"/>
          </a:p>
          <a:p>
            <a:pPr>
              <a:buNone/>
            </a:pPr>
            <a:r>
              <a:rPr lang="fr-FR" sz="7200" dirty="0" smtClean="0"/>
              <a:t> </a:t>
            </a:r>
          </a:p>
          <a:p>
            <a:pPr>
              <a:buNone/>
            </a:pPr>
            <a:r>
              <a:rPr lang="fr-FR" sz="7200" dirty="0" smtClean="0"/>
              <a:t>Jeudi 17 avril 2025 		Balade autour du Château de	</a:t>
            </a:r>
            <a:r>
              <a:rPr lang="fr-FR" sz="7200" dirty="0" err="1" smtClean="0"/>
              <a:t>Lutzelbourg</a:t>
            </a:r>
            <a:r>
              <a:rPr lang="fr-FR" sz="7200" dirty="0" smtClean="0"/>
              <a:t>		</a:t>
            </a:r>
          </a:p>
          <a:p>
            <a:pPr>
              <a:buNone/>
            </a:pPr>
            <a:r>
              <a:rPr lang="fr-FR" sz="7200" dirty="0" smtClean="0"/>
              <a:t>				Déjeuner au restaurant « Les Bateliers »     Annick et Sylvie </a:t>
            </a:r>
          </a:p>
          <a:p>
            <a:pPr>
              <a:buNone/>
            </a:pPr>
            <a:endParaRPr lang="fr-FR" sz="7200" dirty="0" smtClean="0"/>
          </a:p>
          <a:p>
            <a:pPr>
              <a:buNone/>
            </a:pPr>
            <a:r>
              <a:rPr lang="fr-FR" sz="7200" dirty="0" smtClean="0"/>
              <a:t>Vendredi 23 mai 2025	Excursion annuelle	Autocars JOSY  - </a:t>
            </a:r>
          </a:p>
          <a:p>
            <a:pPr>
              <a:buNone/>
            </a:pPr>
            <a:r>
              <a:rPr lang="fr-FR" sz="7200" dirty="0" smtClean="0"/>
              <a:t>				Visite du Musée </a:t>
            </a:r>
            <a:r>
              <a:rPr lang="fr-FR" sz="7200" dirty="0" err="1" smtClean="0"/>
              <a:t>Unimog</a:t>
            </a:r>
            <a:r>
              <a:rPr lang="fr-FR" sz="7200" dirty="0" smtClean="0"/>
              <a:t> à </a:t>
            </a:r>
            <a:r>
              <a:rPr lang="fr-FR" sz="7200" dirty="0" err="1" smtClean="0"/>
              <a:t>Gaggenau</a:t>
            </a:r>
            <a:r>
              <a:rPr lang="fr-FR" sz="7200" dirty="0" smtClean="0"/>
              <a:t> et repas	</a:t>
            </a:r>
          </a:p>
          <a:p>
            <a:pPr>
              <a:buNone/>
            </a:pPr>
            <a:r>
              <a:rPr lang="fr-FR" sz="7200" dirty="0" smtClean="0"/>
              <a:t>				Usine de Bretzel </a:t>
            </a:r>
            <a:r>
              <a:rPr lang="fr-FR" sz="7200" dirty="0" err="1" smtClean="0"/>
              <a:t>Gundershoffen</a:t>
            </a:r>
            <a:r>
              <a:rPr lang="fr-FR" sz="7200" dirty="0" smtClean="0"/>
              <a:t> annulée	Denise</a:t>
            </a:r>
          </a:p>
          <a:p>
            <a:pPr>
              <a:buNone/>
            </a:pPr>
            <a:endParaRPr lang="fr-FR" sz="7200" dirty="0" smtClean="0"/>
          </a:p>
          <a:p>
            <a:pPr>
              <a:buNone/>
            </a:pPr>
            <a:r>
              <a:rPr lang="fr-FR" sz="7200" dirty="0" smtClean="0"/>
              <a:t>Jeudi 19 juin 2025		Balade </a:t>
            </a:r>
            <a:r>
              <a:rPr lang="fr-FR" sz="7200" dirty="0" err="1" smtClean="0"/>
              <a:t>Guirbaden</a:t>
            </a:r>
            <a:r>
              <a:rPr lang="fr-FR" sz="7200" dirty="0" smtClean="0"/>
              <a:t> visite guidée		</a:t>
            </a:r>
          </a:p>
          <a:p>
            <a:pPr>
              <a:buNone/>
            </a:pPr>
            <a:r>
              <a:rPr lang="fr-FR" sz="7200" dirty="0" smtClean="0"/>
              <a:t>après-midi – 20 participants	Soirée tartes flambées 		Annick et Bruno</a:t>
            </a:r>
          </a:p>
          <a:p>
            <a:pPr>
              <a:buNone/>
            </a:pPr>
            <a:r>
              <a:rPr lang="fr-FR" sz="7200" dirty="0" smtClean="0"/>
              <a:t> </a:t>
            </a:r>
          </a:p>
          <a:p>
            <a:pPr>
              <a:buNone/>
            </a:pPr>
            <a:r>
              <a:rPr lang="fr-FR" sz="7200" dirty="0" smtClean="0"/>
              <a:t>Jeudi 17 juillet 2025	Randonnée autour du Col de la Charbonnière	Sylvie</a:t>
            </a:r>
          </a:p>
          <a:p>
            <a:pPr>
              <a:buNone/>
            </a:pPr>
            <a:r>
              <a:rPr lang="fr-FR" sz="7200" dirty="0" smtClean="0"/>
              <a:t>20 participants		Repas au restaurant « la Charbonnière « </a:t>
            </a:r>
          </a:p>
          <a:p>
            <a:pPr>
              <a:buNone/>
            </a:pPr>
            <a:endParaRPr lang="fr-FR" sz="7200" dirty="0" smtClean="0"/>
          </a:p>
          <a:p>
            <a:pPr>
              <a:buNone/>
            </a:pPr>
            <a:r>
              <a:rPr lang="fr-FR" sz="7200" dirty="0" smtClean="0"/>
              <a:t> </a:t>
            </a:r>
          </a:p>
          <a:p>
            <a:endParaRPr lang="fr-FR" sz="7200" dirty="0"/>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1285860"/>
            <a:ext cx="8572560" cy="3970318"/>
          </a:xfrm>
          <a:prstGeom prst="rect">
            <a:avLst/>
          </a:prstGeom>
        </p:spPr>
        <p:txBody>
          <a:bodyPr wrap="square">
            <a:spAutoFit/>
          </a:bodyPr>
          <a:lstStyle/>
          <a:p>
            <a:r>
              <a:rPr lang="fr-FR" dirty="0" smtClean="0"/>
              <a:t>Samedi 30 Août 2025	Sanglier à la Broche</a:t>
            </a:r>
          </a:p>
          <a:p>
            <a:r>
              <a:rPr lang="fr-FR" dirty="0" smtClean="0"/>
              <a:t>42 participants 		à l’étang d’</a:t>
            </a:r>
            <a:r>
              <a:rPr lang="fr-FR" dirty="0" err="1" smtClean="0"/>
              <a:t>Avolsheim</a:t>
            </a:r>
            <a:r>
              <a:rPr lang="fr-FR" dirty="0" smtClean="0"/>
              <a:t>                  Le Comité et conjoints</a:t>
            </a:r>
          </a:p>
          <a:p>
            <a:r>
              <a:rPr lang="fr-FR" dirty="0" smtClean="0"/>
              <a:t> </a:t>
            </a:r>
          </a:p>
          <a:p>
            <a:r>
              <a:rPr lang="fr-FR" dirty="0" smtClean="0"/>
              <a:t>Vendredi 19 septembre 2025	Tour de la </a:t>
            </a:r>
            <a:r>
              <a:rPr lang="fr-FR" dirty="0" err="1" smtClean="0"/>
              <a:t>Bloss</a:t>
            </a:r>
            <a:r>
              <a:rPr lang="fr-FR" dirty="0" smtClean="0"/>
              <a:t>				</a:t>
            </a:r>
          </a:p>
          <a:p>
            <a:r>
              <a:rPr lang="fr-FR" dirty="0" smtClean="0"/>
              <a:t>			Repas au Mont Ste Odile	       C. Burger  </a:t>
            </a:r>
            <a:r>
              <a:rPr lang="fr-FR" dirty="0" err="1" smtClean="0"/>
              <a:t>F.Waechter</a:t>
            </a:r>
            <a:endParaRPr lang="fr-FR" dirty="0" smtClean="0"/>
          </a:p>
          <a:p>
            <a:r>
              <a:rPr lang="fr-FR" dirty="0" smtClean="0"/>
              <a:t> </a:t>
            </a:r>
          </a:p>
          <a:p>
            <a:r>
              <a:rPr lang="fr-FR" dirty="0" smtClean="0"/>
              <a:t>9 octobre 2025		Balade autour du </a:t>
            </a:r>
            <a:r>
              <a:rPr lang="fr-FR" dirty="0" err="1" smtClean="0"/>
              <a:t>Freudeneck</a:t>
            </a:r>
            <a:r>
              <a:rPr lang="fr-FR" dirty="0" smtClean="0"/>
              <a:t>	         Sylvie F. Waechter</a:t>
            </a:r>
          </a:p>
          <a:p>
            <a:r>
              <a:rPr lang="fr-FR" dirty="0" smtClean="0"/>
              <a:t>27 participants		Repas Restaurant Le </a:t>
            </a:r>
            <a:r>
              <a:rPr lang="fr-FR" dirty="0" err="1" smtClean="0"/>
              <a:t>Freudeneck</a:t>
            </a:r>
            <a:endParaRPr lang="fr-FR" dirty="0" smtClean="0"/>
          </a:p>
          <a:p>
            <a:endParaRPr lang="fr-FR" dirty="0" smtClean="0"/>
          </a:p>
          <a:p>
            <a:r>
              <a:rPr lang="fr-FR" dirty="0" smtClean="0"/>
              <a:t>28 novembre 2025		Visite du Parlement Européen 	</a:t>
            </a:r>
            <a:r>
              <a:rPr lang="fr-FR" dirty="0" err="1" smtClean="0"/>
              <a:t>B.Gentner</a:t>
            </a:r>
            <a:endParaRPr lang="fr-FR" dirty="0" smtClean="0"/>
          </a:p>
          <a:p>
            <a:r>
              <a:rPr lang="fr-FR" dirty="0" smtClean="0"/>
              <a:t>20 participants</a:t>
            </a:r>
          </a:p>
          <a:p>
            <a:r>
              <a:rPr lang="fr-FR" dirty="0" smtClean="0"/>
              <a:t>		</a:t>
            </a:r>
          </a:p>
          <a:p>
            <a:r>
              <a:rPr lang="fr-FR" dirty="0" smtClean="0"/>
              <a:t>Dimanche 7 décembre 2025	Repas de fin d’année		</a:t>
            </a:r>
          </a:p>
          <a:p>
            <a:r>
              <a:rPr lang="fr-FR" dirty="0" smtClean="0"/>
              <a:t>			Restaurant « A l’étoile » Wasselonne	Comité</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pic>
        <p:nvPicPr>
          <p:cNvPr id="6" name="Picture 3" descr="C:\Users\Séniors de l'Etoile\Documents\Association\AssembleesGenerales\AG2025\Photos ag site\P1030547.JPG"/>
          <p:cNvPicPr>
            <a:picLocks noChangeAspect="1" noChangeArrowheads="1"/>
          </p:cNvPicPr>
          <p:nvPr/>
        </p:nvPicPr>
        <p:blipFill>
          <a:blip r:embed="rId3" cstate="print"/>
          <a:srcRect/>
          <a:stretch>
            <a:fillRect/>
          </a:stretch>
        </p:blipFill>
        <p:spPr bwMode="auto">
          <a:xfrm>
            <a:off x="214282" y="714356"/>
            <a:ext cx="3857652" cy="3271492"/>
          </a:xfrm>
          <a:prstGeom prst="rect">
            <a:avLst/>
          </a:prstGeom>
          <a:noFill/>
        </p:spPr>
      </p:pic>
      <p:pic>
        <p:nvPicPr>
          <p:cNvPr id="5125" name="Picture 5" descr="C:\Users\Séniors de l'Etoile\Documents\Association\AssembleesGenerales\AG2025\Photos AG\P1030560.JPG"/>
          <p:cNvPicPr>
            <a:picLocks noChangeAspect="1" noChangeArrowheads="1"/>
          </p:cNvPicPr>
          <p:nvPr/>
        </p:nvPicPr>
        <p:blipFill>
          <a:blip r:embed="rId4" cstate="print"/>
          <a:srcRect/>
          <a:stretch>
            <a:fillRect/>
          </a:stretch>
        </p:blipFill>
        <p:spPr bwMode="auto">
          <a:xfrm>
            <a:off x="4429124" y="1428736"/>
            <a:ext cx="4022509" cy="2571768"/>
          </a:xfrm>
          <a:prstGeom prst="rect">
            <a:avLst/>
          </a:prstGeom>
          <a:noFill/>
        </p:spPr>
      </p:pic>
      <p:sp>
        <p:nvSpPr>
          <p:cNvPr id="2" name="Rectangle 1"/>
          <p:cNvSpPr/>
          <p:nvPr/>
        </p:nvSpPr>
        <p:spPr>
          <a:xfrm>
            <a:off x="142844" y="214291"/>
            <a:ext cx="6715156" cy="1323439"/>
          </a:xfrm>
          <a:prstGeom prst="rect">
            <a:avLst/>
          </a:prstGeom>
        </p:spPr>
        <p:txBody>
          <a:bodyPr wrap="square">
            <a:spAutoFit/>
          </a:bodyPr>
          <a:lstStyle/>
          <a:p>
            <a:r>
              <a:rPr lang="fr-FR" sz="4000" dirty="0" smtClean="0">
                <a:solidFill>
                  <a:schemeClr val="bg1"/>
                </a:solidFill>
              </a:rPr>
              <a:t>Mercredi 5 février 2025             Assemblée Générale ordinaire</a:t>
            </a:r>
          </a:p>
        </p:txBody>
      </p:sp>
      <p:pic>
        <p:nvPicPr>
          <p:cNvPr id="5127" name="Picture 7" descr="C:\Users\Séniors de l'Etoile\Documents\Association\AssembleesGenerales\AG2025\Photos AG\P1030586.JPG"/>
          <p:cNvPicPr>
            <a:picLocks noChangeAspect="1" noChangeArrowheads="1"/>
          </p:cNvPicPr>
          <p:nvPr/>
        </p:nvPicPr>
        <p:blipFill>
          <a:blip r:embed="rId5"/>
          <a:srcRect/>
          <a:stretch>
            <a:fillRect/>
          </a:stretch>
        </p:blipFill>
        <p:spPr bwMode="auto">
          <a:xfrm>
            <a:off x="2071670" y="26360598"/>
            <a:ext cx="10144196" cy="11610759"/>
          </a:xfrm>
          <a:prstGeom prst="rect">
            <a:avLst/>
          </a:prstGeom>
          <a:noFill/>
        </p:spPr>
      </p:pic>
      <p:pic>
        <p:nvPicPr>
          <p:cNvPr id="5129" name="Picture 9" descr="C:\Users\Séniors de l'Etoile\Documents\Association\AssembleesGenerales\AG2025\Photos AG\P1030586.JPG"/>
          <p:cNvPicPr>
            <a:picLocks noChangeAspect="1" noChangeArrowheads="1"/>
          </p:cNvPicPr>
          <p:nvPr/>
        </p:nvPicPr>
        <p:blipFill>
          <a:blip r:embed="rId6" cstate="print"/>
          <a:srcRect/>
          <a:stretch>
            <a:fillRect/>
          </a:stretch>
        </p:blipFill>
        <p:spPr bwMode="auto">
          <a:xfrm>
            <a:off x="5072066" y="4286256"/>
            <a:ext cx="3399085" cy="2411339"/>
          </a:xfrm>
          <a:prstGeom prst="rect">
            <a:avLst/>
          </a:prstGeom>
          <a:noFill/>
        </p:spPr>
      </p:pic>
      <p:pic>
        <p:nvPicPr>
          <p:cNvPr id="5131" name="Picture 11" descr="C:\Users\Séniors de l'Etoile\Documents\Association\AssembleesGenerales\AG2025\Photos AG\P1030584.JPG"/>
          <p:cNvPicPr>
            <a:picLocks noChangeAspect="1" noChangeArrowheads="1"/>
          </p:cNvPicPr>
          <p:nvPr/>
        </p:nvPicPr>
        <p:blipFill>
          <a:blip r:embed="rId7" cstate="print"/>
          <a:srcRect/>
          <a:stretch>
            <a:fillRect/>
          </a:stretch>
        </p:blipFill>
        <p:spPr bwMode="auto">
          <a:xfrm>
            <a:off x="214282" y="4071918"/>
            <a:ext cx="3883651" cy="2786082"/>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Assemblée générale extraordinaire</a:t>
            </a:r>
            <a:endParaRPr lang="fr-FR" dirty="0"/>
          </a:p>
        </p:txBody>
      </p:sp>
      <p:sp>
        <p:nvSpPr>
          <p:cNvPr id="5" name="Espace réservé du contenu 4"/>
          <p:cNvSpPr>
            <a:spLocks noGrp="1"/>
          </p:cNvSpPr>
          <p:nvPr>
            <p:ph sz="half" idx="1"/>
          </p:nvPr>
        </p:nvSpPr>
        <p:spPr>
          <a:xfrm>
            <a:off x="0" y="1142984"/>
            <a:ext cx="4038600" cy="4525963"/>
          </a:xfrm>
        </p:spPr>
        <p:txBody>
          <a:bodyPr/>
          <a:lstStyle/>
          <a:p>
            <a:r>
              <a:rPr lang="fr-FR" dirty="0" smtClean="0"/>
              <a:t>Modifications des statuts</a:t>
            </a:r>
          </a:p>
          <a:p>
            <a:r>
              <a:rPr lang="fr-FR" b="1" dirty="0" smtClean="0"/>
              <a:t>Puis réunion du comité</a:t>
            </a:r>
          </a:p>
          <a:p>
            <a:pPr>
              <a:buNone/>
            </a:pPr>
            <a:r>
              <a:rPr lang="fr-FR" dirty="0" smtClean="0"/>
              <a:t>    Composition du comité et désignation des tâches </a:t>
            </a:r>
            <a:endParaRPr lang="fr-FR" dirty="0"/>
          </a:p>
        </p:txBody>
      </p:sp>
      <p:pic>
        <p:nvPicPr>
          <p:cNvPr id="7" name="Picture 2" descr="C:\Users\Séniors de l'Etoile\Documents\Association\AssembleesGenerales\AG2025\Photos AG\P1030615.JPG"/>
          <p:cNvPicPr>
            <a:picLocks noGrp="1" noChangeAspect="1" noChangeArrowheads="1"/>
          </p:cNvPicPr>
          <p:nvPr>
            <p:ph sz="half" idx="2"/>
          </p:nvPr>
        </p:nvPicPr>
        <p:blipFill>
          <a:blip r:embed="rId2" cstate="print"/>
          <a:srcRect/>
          <a:stretch>
            <a:fillRect/>
          </a:stretch>
        </p:blipFill>
        <p:spPr bwMode="auto">
          <a:xfrm>
            <a:off x="3857620" y="2000240"/>
            <a:ext cx="5286380" cy="3964785"/>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706</TotalTime>
  <Words>391</Words>
  <Application>Microsoft Office PowerPoint</Application>
  <PresentationFormat>Affichage à l'écran (4:3)</PresentationFormat>
  <Paragraphs>199</Paragraphs>
  <Slides>31</Slides>
  <Notes>3</Notes>
  <HiddenSlides>0</HiddenSlides>
  <MMClips>0</MMClips>
  <ScaleCrop>false</ScaleCrop>
  <HeadingPairs>
    <vt:vector size="4" baseType="variant">
      <vt:variant>
        <vt:lpstr>Thème</vt:lpstr>
      </vt:variant>
      <vt:variant>
        <vt:i4>1</vt:i4>
      </vt:variant>
      <vt:variant>
        <vt:lpstr>Titres des diapositives</vt:lpstr>
      </vt:variant>
      <vt:variant>
        <vt:i4>31</vt:i4>
      </vt:variant>
    </vt:vector>
  </HeadingPairs>
  <TitlesOfParts>
    <vt:vector size="32" baseType="lpstr">
      <vt:lpstr>Thème Office</vt:lpstr>
      <vt:lpstr>Assemblée Générale 4 mars 2026</vt:lpstr>
      <vt:lpstr>Ordre du jour  Assemblée générale ordinaire 2026 1. Le mot de bienvenue de la Présidente 2. Lecture et approbation du compte-rendu de   l’AG 2025 3.Rapport des activités 2025 4. Présentation des comptes de l’exercice clos par la trésorière 5. Rapport des vérificateurs aux comptes et quitus à la trésorière 6. Renouvellement des vérificateurs aux comptes 7. Candidature pour un nouveau membre du comité 8. Présentation du programme d’activités 2026 9. Divers 10. Visite organisée par la Direction suivi du pot de l’amitié</vt:lpstr>
      <vt:lpstr>  1. Le mot de bienvenue de la Présidente </vt:lpstr>
      <vt:lpstr> </vt:lpstr>
      <vt:lpstr>3. Rapport des activités 2025 </vt:lpstr>
      <vt:lpstr>Programme des activités 2025</vt:lpstr>
      <vt:lpstr>Diapositive 7</vt:lpstr>
      <vt:lpstr>Diapositive 8</vt:lpstr>
      <vt:lpstr>Assemblée générale extraordinaire</vt:lpstr>
      <vt:lpstr>Diapositive 10</vt:lpstr>
      <vt:lpstr>Avril 2025  Château de Lutzelbourg  Déjeuner au restaurant « Les Bateliers »     Organisatrices : Annick et Sylvie</vt:lpstr>
      <vt:lpstr>23 mai 2025 Excursion annuelle  Visite du Musée Unimog à Gaggenau et repas  Denise </vt:lpstr>
      <vt:lpstr>Diapositive 13</vt:lpstr>
      <vt:lpstr>Diapositive 14</vt:lpstr>
      <vt:lpstr>  Juillet 2025 Randonnée autour du Col de la Charbonnière Repas au restaurant  la Charbonnière  20 participants – organisatrice :  Sylvie     </vt:lpstr>
      <vt:lpstr>   Août 2025  Sanglier à la Broche à l’étang d’Avolsheim  42 participants              Le Comité et conjoints   </vt:lpstr>
      <vt:lpstr> Septembre 2025        Tour de la Bloss  Repas au Mont Ste Odile  </vt:lpstr>
      <vt:lpstr>  Octobre 2025  Balade autour du Freudeneck 27 participants    Organisateurs : Sylvie F. Waechter   Repas Restaurant Le Freudeneck </vt:lpstr>
      <vt:lpstr>28 novembre 2025  Visite du Parlement Européen  Organisée par B.Gentner - 20 participants </vt:lpstr>
      <vt:lpstr>Décembre 2025     Repas de fin d’année  Restaurant « A l’étoile » Wasselonne Comité </vt:lpstr>
      <vt:lpstr>4. Présentation des comptes de l’exercice clos   par la trésorière Annick RIEBEL</vt:lpstr>
      <vt:lpstr>Diapositive 22</vt:lpstr>
      <vt:lpstr>Diapositive 23</vt:lpstr>
      <vt:lpstr>5. Rapport des vérificateurs aux comptes</vt:lpstr>
      <vt:lpstr>6 : Renouvellement des vérificateurs aux comptes </vt:lpstr>
      <vt:lpstr>7. Candidature pour intégration d’un nouveau membre au comité</vt:lpstr>
      <vt:lpstr>8. Projet Programme des activité 2026</vt:lpstr>
      <vt:lpstr>Programme des activités 2026</vt:lpstr>
      <vt:lpstr>Diapositive 29</vt:lpstr>
      <vt:lpstr>         </vt:lpstr>
      <vt:lpstr>Diapositive 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Séniors de l'Etoile</dc:creator>
  <cp:lastModifiedBy>Séniors de l'Etoile</cp:lastModifiedBy>
  <cp:revision>115</cp:revision>
  <dcterms:created xsi:type="dcterms:W3CDTF">2026-01-13T09:09:08Z</dcterms:created>
  <dcterms:modified xsi:type="dcterms:W3CDTF">2026-03-03T06:52:51Z</dcterms:modified>
</cp:coreProperties>
</file>